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808" r:id="rId5"/>
    <p:sldMasterId id="2147483779" r:id="rId6"/>
    <p:sldMasterId id="2147483743" r:id="rId7"/>
    <p:sldMasterId id="2147483780" r:id="rId8"/>
    <p:sldMasterId id="2147483778" r:id="rId9"/>
    <p:sldMasterId id="2147483815" r:id="rId10"/>
  </p:sldMasterIdLst>
  <p:notesMasterIdLst>
    <p:notesMasterId r:id="rId20"/>
  </p:notesMasterIdLst>
  <p:handoutMasterIdLst>
    <p:handoutMasterId r:id="rId21"/>
  </p:handoutMasterIdLst>
  <p:sldIdLst>
    <p:sldId id="433" r:id="rId11"/>
    <p:sldId id="437" r:id="rId12"/>
    <p:sldId id="434" r:id="rId13"/>
    <p:sldId id="438" r:id="rId14"/>
    <p:sldId id="445" r:id="rId15"/>
    <p:sldId id="444" r:id="rId16"/>
    <p:sldId id="443" r:id="rId17"/>
    <p:sldId id="446" r:id="rId18"/>
    <p:sldId id="432" r:id="rId1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2035E11-BC0E-44F3-85BF-820A8EDD675A}">
          <p14:sldIdLst>
            <p14:sldId id="433"/>
            <p14:sldId id="437"/>
            <p14:sldId id="434"/>
            <p14:sldId id="438"/>
            <p14:sldId id="445"/>
            <p14:sldId id="444"/>
            <p14:sldId id="443"/>
            <p14:sldId id="446"/>
            <p14:sldId id="432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gene NEUBRONNER (IDA)" initials="EN" lastIdx="2" clrIdx="0">
    <p:extLst/>
  </p:cmAuthor>
  <p:cmAuthor id="2" name="Regina GOH (IMDA)" initials="RG(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FFF"/>
    <a:srgbClr val="57025E"/>
    <a:srgbClr val="B0E1E8"/>
    <a:srgbClr val="E26E81"/>
    <a:srgbClr val="FF0066"/>
    <a:srgbClr val="3A90A5"/>
    <a:srgbClr val="870F41"/>
    <a:srgbClr val="C34B23"/>
    <a:srgbClr val="108173"/>
    <a:srgbClr val="61656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5" autoAdjust="0"/>
    <p:restoredTop sz="94057" autoAdjust="0"/>
  </p:normalViewPr>
  <p:slideViewPr>
    <p:cSldViewPr snapToGrid="0" snapToObjects="1">
      <p:cViewPr>
        <p:scale>
          <a:sx n="125" d="100"/>
          <a:sy n="125" d="100"/>
        </p:scale>
        <p:origin x="-264" y="-2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E52CA-430C-A141-B2EE-6DC37628FB5A}" type="datetime1">
              <a:rPr lang="en-SG" smtClean="0"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46A03-E213-BB4E-A279-0692F83F65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67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37F53-26AC-3542-BB4C-07D268E6A61A}" type="datetime1">
              <a:rPr lang="en-SG" smtClean="0"/>
              <a:t>7/3/2019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5E3F0-E8DB-7F44-A385-A6D75C808A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819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5E3F0-E8DB-7F44-A385-A6D75C808A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5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5E3F0-E8DB-7F44-A385-A6D75C808A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9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5E3F0-E8DB-7F44-A385-A6D75C808A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4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5E3F0-E8DB-7F44-A385-A6D75C808A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8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5E3F0-E8DB-7F44-A385-A6D75C808A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3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5E3F0-E8DB-7F44-A385-A6D75C808A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77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5E3F0-E8DB-7F44-A385-A6D75C808A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1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15938" y="3429040"/>
            <a:ext cx="4432370" cy="41803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effectLst>
                  <a:outerShdw blurRad="2540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15938" y="2766364"/>
            <a:ext cx="4432370" cy="6212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1" kern="120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ver_Plain 1">
    <p:bg>
      <p:bgPr>
        <a:solidFill>
          <a:srgbClr val="5491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1736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ver_Plain 2">
    <p:bg>
      <p:bgPr>
        <a:solidFill>
          <a:srgbClr val="616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5843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ver_Plain 3">
    <p:bg>
      <p:bgPr>
        <a:solidFill>
          <a:srgbClr val="C34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19357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ver_Plain 4">
    <p:bg>
      <p:bgPr>
        <a:solidFill>
          <a:srgbClr val="870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91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ver_Plain 5">
    <p:bg>
      <p:bgPr>
        <a:solidFill>
          <a:srgbClr val="E26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9525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ver_Plain 6">
    <p:bg>
      <p:bgPr>
        <a:solidFill>
          <a:srgbClr val="108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21243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46" y="0"/>
            <a:ext cx="301973" cy="333760"/>
          </a:xfrm>
          <a:prstGeom prst="rect">
            <a:avLst/>
          </a:prstGeom>
        </p:spPr>
      </p:pic>
      <p:pic>
        <p:nvPicPr>
          <p:cNvPr id="11" name="IMDA-logo.original.jpg" descr="IMDA-logo.original.jpg"/>
          <p:cNvPicPr>
            <a:picLocks noChangeAspect="1"/>
          </p:cNvPicPr>
          <p:nvPr userDrawn="1"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0067657" y="6198584"/>
            <a:ext cx="1423867" cy="3584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" name="Screen Shot 2017-10-25 at 11.00.27 AM.jpg" descr="Screen Shot 2017-10-25 at 11.00.27 AM.jpg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8531228" y="6173917"/>
            <a:ext cx="933480" cy="42378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33245" y="538423"/>
            <a:ext cx="10958667" cy="5045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 b="0" i="0" cap="all" spc="150" baseline="0">
                <a:solidFill>
                  <a:srgbClr val="6249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33400" y="3390900"/>
            <a:ext cx="10958513" cy="2339975"/>
          </a:xfrm>
          <a:prstGeom prst="rect">
            <a:avLst/>
          </a:prstGeom>
          <a:ln>
            <a:noFill/>
          </a:ln>
        </p:spPr>
        <p:txBody>
          <a:bodyPr/>
          <a:lstStyle>
            <a:lvl1pPr marL="285750" indent="-285750">
              <a:buFont typeface="Arial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lacus</a:t>
            </a:r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vestibulum</a:t>
            </a:r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dictum </a:t>
            </a:r>
            <a:r>
              <a:rPr lang="en-US" dirty="0" err="1"/>
              <a:t>nunc</a:t>
            </a:r>
            <a:r>
              <a:rPr lang="en-US" dirty="0"/>
              <a:t> ac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aliquam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533400" y="1254125"/>
            <a:ext cx="10958513" cy="20351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 typeface="Arial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lacus.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non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vel.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quam tempus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dictum </a:t>
            </a:r>
            <a:r>
              <a:rPr lang="en-US" dirty="0" err="1"/>
              <a:t>nunc</a:t>
            </a:r>
            <a:r>
              <a:rPr lang="en-US" dirty="0"/>
              <a:t> ac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738069" y="6607141"/>
            <a:ext cx="2243698" cy="2835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VAG Rounded Light" charset="0"/>
                <a:ea typeface="VAG Rounded Light" charset="0"/>
                <a:cs typeface="VAG Rounded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3C2CDE-E096-2E4D-954A-9C236AF1805E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394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2785" y="1201738"/>
            <a:ext cx="6108739" cy="39021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46" y="0"/>
            <a:ext cx="301973" cy="33376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33246" y="1201738"/>
            <a:ext cx="4510524" cy="43999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spc="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Light"/>
                <a:cs typeface="VAG Rounded Light"/>
              </a:defRPr>
            </a:lvl2pPr>
            <a:lvl3pPr marL="914400" indent="0">
              <a:buNone/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Light"/>
                <a:cs typeface="VAG Rounded Light"/>
              </a:defRPr>
            </a:lvl3pPr>
            <a:lvl4pPr marL="1371600" indent="0">
              <a:buNone/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Light"/>
                <a:cs typeface="VAG Rounded Light"/>
              </a:defRPr>
            </a:lvl4pPr>
            <a:lvl5pPr marL="1828800" indent="0">
              <a:buNone/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Light"/>
                <a:cs typeface="VAG Rounded Light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lacus.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non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vel.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quam tempus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dictum </a:t>
            </a:r>
            <a:r>
              <a:rPr lang="en-US" dirty="0" err="1"/>
              <a:t>nunc</a:t>
            </a:r>
            <a:r>
              <a:rPr lang="en-US" dirty="0"/>
              <a:t> ac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357027" y="5196462"/>
            <a:ext cx="6134885" cy="3244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spc="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Light"/>
                <a:cs typeface="VAG Rounded Light"/>
              </a:defRPr>
            </a:lvl2pPr>
            <a:lvl3pPr marL="914400" indent="0">
              <a:buNone/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Light"/>
                <a:cs typeface="VAG Rounded Light"/>
              </a:defRPr>
            </a:lvl3pPr>
            <a:lvl4pPr marL="1371600" indent="0">
              <a:buNone/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Light"/>
                <a:cs typeface="VAG Rounded Light"/>
              </a:defRPr>
            </a:lvl4pPr>
            <a:lvl5pPr marL="1828800" indent="0">
              <a:buNone/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VAG Rounded Light"/>
                <a:cs typeface="VAG Rounded Light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9738069" y="6607141"/>
            <a:ext cx="2243698" cy="2835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VAG Rounded Light" charset="0"/>
                <a:ea typeface="VAG Rounded Light" charset="0"/>
                <a:cs typeface="VAG Rounded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3C2CDE-E096-2E4D-954A-9C236AF1805E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33245" y="538423"/>
            <a:ext cx="10958667" cy="5045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 b="0" i="0" cap="all" spc="150" baseline="0">
                <a:solidFill>
                  <a:srgbClr val="6249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10" name="IMDA-logo.original.jpg" descr="IMDA-logo.original.jpg"/>
          <p:cNvPicPr>
            <a:picLocks noChangeAspect="1"/>
          </p:cNvPicPr>
          <p:nvPr userDrawn="1"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0067657" y="6198584"/>
            <a:ext cx="1423867" cy="3584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Screen Shot 2017-10-25 at 11.00.27 AM.jpg" descr="Screen Shot 2017-10-25 at 11.00.27 AM.jpg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8531228" y="6173917"/>
            <a:ext cx="933480" cy="42378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26956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124738" y="2026508"/>
            <a:ext cx="4614181" cy="1658658"/>
          </a:xfrm>
          <a:prstGeom prst="rect">
            <a:avLst/>
          </a:prstGeom>
        </p:spPr>
        <p:txBody>
          <a:bodyPr anchor="b"/>
          <a:lstStyle>
            <a:lvl1pPr algn="l">
              <a:defRPr sz="3500" b="1" i="0" cap="all" spc="200" baseline="0">
                <a:solidFill>
                  <a:schemeClr val="bg1"/>
                </a:solidFill>
                <a:effectLst>
                  <a:outerShdw blurRad="254000" dist="127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4738" y="3777241"/>
            <a:ext cx="4614181" cy="827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 LOREM IPSUM</a:t>
            </a:r>
          </a:p>
        </p:txBody>
      </p:sp>
    </p:spTree>
    <p:extLst>
      <p:ext uri="{BB962C8B-B14F-4D97-AF65-F5344CB8AC3E}">
        <p14:creationId xmlns:p14="http://schemas.microsoft.com/office/powerpoint/2010/main" val="343654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24738" y="2026508"/>
            <a:ext cx="4614181" cy="1658658"/>
          </a:xfrm>
          <a:prstGeom prst="rect">
            <a:avLst/>
          </a:prstGeom>
        </p:spPr>
        <p:txBody>
          <a:bodyPr anchor="b"/>
          <a:lstStyle>
            <a:lvl1pPr algn="l">
              <a:defRPr sz="3500" b="1" i="0" cap="all" spc="200" baseline="0">
                <a:solidFill>
                  <a:schemeClr val="bg1"/>
                </a:solidFill>
                <a:effectLst>
                  <a:outerShdw blurRad="254000" dist="127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4738" y="3777241"/>
            <a:ext cx="4614181" cy="827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 LOREM IPSUM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15938" y="3429040"/>
            <a:ext cx="4432370" cy="41803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effectLst>
                  <a:outerShdw blurRad="2540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15938" y="2766364"/>
            <a:ext cx="4432370" cy="6212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1" kern="120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24738" y="2026508"/>
            <a:ext cx="4614181" cy="1658658"/>
          </a:xfrm>
          <a:prstGeom prst="rect">
            <a:avLst/>
          </a:prstGeom>
        </p:spPr>
        <p:txBody>
          <a:bodyPr anchor="b"/>
          <a:lstStyle>
            <a:lvl1pPr algn="l">
              <a:defRPr sz="3500" b="1" i="0" cap="all" spc="200" baseline="0">
                <a:solidFill>
                  <a:schemeClr val="bg1"/>
                </a:solidFill>
                <a:effectLst>
                  <a:outerShdw blurRad="254000" dist="127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4738" y="3777241"/>
            <a:ext cx="4614181" cy="827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 LOREM IPSUM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V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24738" y="2026508"/>
            <a:ext cx="4614181" cy="1658658"/>
          </a:xfrm>
          <a:prstGeom prst="rect">
            <a:avLst/>
          </a:prstGeom>
        </p:spPr>
        <p:txBody>
          <a:bodyPr anchor="b"/>
          <a:lstStyle>
            <a:lvl1pPr algn="l">
              <a:defRPr sz="3500" b="1" i="0" cap="all" spc="200" baseline="0">
                <a:solidFill>
                  <a:schemeClr val="bg1"/>
                </a:solidFill>
                <a:effectLst>
                  <a:outerShdw blurRad="254000" dist="127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4738" y="3777241"/>
            <a:ext cx="4614181" cy="827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 LOREM IPSUM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24738" y="2026508"/>
            <a:ext cx="4614181" cy="1658658"/>
          </a:xfrm>
          <a:prstGeom prst="rect">
            <a:avLst/>
          </a:prstGeom>
        </p:spPr>
        <p:txBody>
          <a:bodyPr anchor="b"/>
          <a:lstStyle>
            <a:lvl1pPr algn="l">
              <a:defRPr sz="3500" b="1" i="0" cap="all" spc="200" baseline="0">
                <a:solidFill>
                  <a:schemeClr val="bg1"/>
                </a:solidFill>
                <a:effectLst>
                  <a:outerShdw blurRad="254000" dist="127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4738" y="3777241"/>
            <a:ext cx="4614181" cy="827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 LOREM IPSUM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24738" y="2026508"/>
            <a:ext cx="4614181" cy="1658658"/>
          </a:xfrm>
          <a:prstGeom prst="rect">
            <a:avLst/>
          </a:prstGeom>
        </p:spPr>
        <p:txBody>
          <a:bodyPr anchor="b"/>
          <a:lstStyle>
            <a:lvl1pPr algn="l">
              <a:defRPr sz="3500" b="1" i="0" cap="all" spc="200" baseline="0">
                <a:solidFill>
                  <a:schemeClr val="bg1"/>
                </a:solidFill>
                <a:effectLst>
                  <a:outerShdw blurRad="254000" dist="127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4738" y="3777241"/>
            <a:ext cx="4614181" cy="827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 LOREM IPSUM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24738" y="2026508"/>
            <a:ext cx="4614181" cy="1658658"/>
          </a:xfrm>
          <a:prstGeom prst="rect">
            <a:avLst/>
          </a:prstGeom>
        </p:spPr>
        <p:txBody>
          <a:bodyPr anchor="b"/>
          <a:lstStyle>
            <a:lvl1pPr algn="l">
              <a:defRPr sz="3500" b="1" i="0" cap="all" spc="200" baseline="0">
                <a:solidFill>
                  <a:schemeClr val="bg1"/>
                </a:solidFill>
                <a:effectLst>
                  <a:outerShdw blurRad="254000" dist="127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4738" y="3777241"/>
            <a:ext cx="4614181" cy="827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 LOREM IPSUM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24738" y="2026508"/>
            <a:ext cx="4614181" cy="1658658"/>
          </a:xfrm>
          <a:prstGeom prst="rect">
            <a:avLst/>
          </a:prstGeom>
        </p:spPr>
        <p:txBody>
          <a:bodyPr anchor="b"/>
          <a:lstStyle>
            <a:lvl1pPr algn="l">
              <a:defRPr sz="3500" b="1" i="0" cap="all" spc="200" baseline="0">
                <a:solidFill>
                  <a:schemeClr val="bg1"/>
                </a:solidFill>
                <a:effectLst>
                  <a:outerShdw blurRad="254000" dist="127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4738" y="3777241"/>
            <a:ext cx="4614181" cy="8277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 LOREM IPSUM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Divider 1">
    <p:bg>
      <p:bgPr>
        <a:solidFill>
          <a:srgbClr val="5491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 LOREM IPSUM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</p:spTree>
    <p:extLst>
      <p:ext uri="{BB962C8B-B14F-4D97-AF65-F5344CB8AC3E}">
        <p14:creationId xmlns:p14="http://schemas.microsoft.com/office/powerpoint/2010/main" val="3338868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Divider 2">
    <p:bg>
      <p:bgPr>
        <a:solidFill>
          <a:srgbClr val="616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 LOREM IPSUM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</p:spTree>
    <p:extLst>
      <p:ext uri="{BB962C8B-B14F-4D97-AF65-F5344CB8AC3E}">
        <p14:creationId xmlns:p14="http://schemas.microsoft.com/office/powerpoint/2010/main" val="98790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Divider 3">
    <p:bg>
      <p:bgPr>
        <a:solidFill>
          <a:srgbClr val="C34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 LOREM IPSUM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</p:spTree>
    <p:extLst>
      <p:ext uri="{BB962C8B-B14F-4D97-AF65-F5344CB8AC3E}">
        <p14:creationId xmlns:p14="http://schemas.microsoft.com/office/powerpoint/2010/main" val="3563063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Divider 4">
    <p:bg>
      <p:bgPr>
        <a:solidFill>
          <a:srgbClr val="870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 LOREM IPSUM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</p:spTree>
    <p:extLst>
      <p:ext uri="{BB962C8B-B14F-4D97-AF65-F5344CB8AC3E}">
        <p14:creationId xmlns:p14="http://schemas.microsoft.com/office/powerpoint/2010/main" val="398702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15938" y="3429040"/>
            <a:ext cx="4432370" cy="41803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effectLst>
                  <a:outerShdw blurRad="2540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15938" y="2766364"/>
            <a:ext cx="4432370" cy="6212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1" kern="120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Divider 5">
    <p:bg>
      <p:bgPr>
        <a:solidFill>
          <a:srgbClr val="E26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 LOREM IPSUM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</p:spTree>
    <p:extLst>
      <p:ext uri="{BB962C8B-B14F-4D97-AF65-F5344CB8AC3E}">
        <p14:creationId xmlns:p14="http://schemas.microsoft.com/office/powerpoint/2010/main" val="199816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Divider 6">
    <p:bg>
      <p:bgPr>
        <a:solidFill>
          <a:srgbClr val="108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 LOREM IPSUM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TITLE: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</p:spTree>
    <p:extLst>
      <p:ext uri="{BB962C8B-B14F-4D97-AF65-F5344CB8AC3E}">
        <p14:creationId xmlns:p14="http://schemas.microsoft.com/office/powerpoint/2010/main" val="1390444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_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314205" y="2766364"/>
            <a:ext cx="4457663" cy="621258"/>
          </a:xfrm>
          <a:prstGeom prst="rect">
            <a:avLst/>
          </a:prstGeom>
          <a:effectLst>
            <a:outerShdw blurRad="254000" dist="25400" dir="5400000" algn="t" rotWithShape="0">
              <a:prstClr val="black">
                <a:alpha val="20000"/>
              </a:prstClr>
            </a:outerShdw>
          </a:effectLst>
        </p:spPr>
        <p:txBody>
          <a:bodyPr anchor="b"/>
          <a:lstStyle>
            <a:lvl1pPr marL="0" indent="0" algn="l">
              <a:buNone/>
              <a:defRPr sz="3500" b="0" i="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4204" y="3447354"/>
            <a:ext cx="4457663" cy="440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954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_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314205" y="2766364"/>
            <a:ext cx="4457663" cy="621258"/>
          </a:xfrm>
          <a:prstGeom prst="rect">
            <a:avLst/>
          </a:prstGeom>
          <a:effectLst>
            <a:outerShdw blurRad="254000" dist="25400" dir="5400000" algn="t" rotWithShape="0">
              <a:prstClr val="black">
                <a:alpha val="20000"/>
              </a:prstClr>
            </a:outerShdw>
          </a:effectLst>
        </p:spPr>
        <p:txBody>
          <a:bodyPr anchor="b"/>
          <a:lstStyle>
            <a:lvl1pPr marL="0" indent="0" algn="l">
              <a:buNone/>
              <a:defRPr sz="3500" b="0" i="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4204" y="3447354"/>
            <a:ext cx="4457663" cy="440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_I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314205" y="2766364"/>
            <a:ext cx="4457663" cy="621258"/>
          </a:xfrm>
          <a:prstGeom prst="rect">
            <a:avLst/>
          </a:prstGeom>
          <a:effectLst>
            <a:outerShdw blurRad="254000" dist="25400" dir="5400000" algn="t" rotWithShape="0">
              <a:prstClr val="black">
                <a:alpha val="20000"/>
              </a:prstClr>
            </a:outerShdw>
          </a:effectLst>
        </p:spPr>
        <p:txBody>
          <a:bodyPr anchor="b"/>
          <a:lstStyle>
            <a:lvl1pPr marL="0" indent="0" algn="l">
              <a:buNone/>
              <a:defRPr sz="3500" b="0" i="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4204" y="3447354"/>
            <a:ext cx="4457663" cy="440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_IV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314205" y="2766364"/>
            <a:ext cx="4457663" cy="621258"/>
          </a:xfrm>
          <a:prstGeom prst="rect">
            <a:avLst/>
          </a:prstGeom>
          <a:effectLst>
            <a:outerShdw blurRad="254000" dist="25400" dir="5400000" algn="t" rotWithShape="0">
              <a:prstClr val="black">
                <a:alpha val="20000"/>
              </a:prstClr>
            </a:outerShdw>
          </a:effectLst>
        </p:spPr>
        <p:txBody>
          <a:bodyPr anchor="b"/>
          <a:lstStyle>
            <a:lvl1pPr marL="0" indent="0" algn="l">
              <a:buNone/>
              <a:defRPr sz="3500" b="0" i="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4204" y="3447354"/>
            <a:ext cx="4457663" cy="440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_V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314205" y="2766364"/>
            <a:ext cx="4457663" cy="621258"/>
          </a:xfrm>
          <a:prstGeom prst="rect">
            <a:avLst/>
          </a:prstGeom>
          <a:effectLst>
            <a:outerShdw blurRad="254000" dist="25400" dir="5400000" algn="t" rotWithShape="0">
              <a:prstClr val="black">
                <a:alpha val="20000"/>
              </a:prstClr>
            </a:outerShdw>
          </a:effectLst>
        </p:spPr>
        <p:txBody>
          <a:bodyPr anchor="b"/>
          <a:lstStyle>
            <a:lvl1pPr marL="0" indent="0" algn="l">
              <a:buNone/>
              <a:defRPr sz="3500" b="0" i="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4204" y="3447354"/>
            <a:ext cx="4457663" cy="440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_V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314205" y="2766364"/>
            <a:ext cx="4457663" cy="621258"/>
          </a:xfrm>
          <a:prstGeom prst="rect">
            <a:avLst/>
          </a:prstGeom>
          <a:effectLst>
            <a:outerShdw blurRad="254000" dist="25400" dir="5400000" algn="t" rotWithShape="0">
              <a:prstClr val="black">
                <a:alpha val="20000"/>
              </a:prstClr>
            </a:outerShdw>
          </a:effectLst>
        </p:spPr>
        <p:txBody>
          <a:bodyPr anchor="b"/>
          <a:lstStyle>
            <a:lvl1pPr marL="0" indent="0" algn="l">
              <a:buNone/>
              <a:defRPr sz="3500" b="0" i="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4204" y="3447354"/>
            <a:ext cx="4457663" cy="440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</a:t>
            </a:r>
          </a:p>
        </p:txBody>
      </p:sp>
    </p:spTree>
    <p:extLst>
      <p:ext uri="{BB962C8B-B14F-4D97-AF65-F5344CB8AC3E}">
        <p14:creationId xmlns:p14="http://schemas.microsoft.com/office/powerpoint/2010/main" val="292108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_V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314205" y="2766364"/>
            <a:ext cx="4457663" cy="621258"/>
          </a:xfrm>
          <a:prstGeom prst="rect">
            <a:avLst/>
          </a:prstGeom>
          <a:effectLst>
            <a:outerShdw blurRad="254000" dist="25400" dir="5400000" algn="t" rotWithShape="0">
              <a:prstClr val="black">
                <a:alpha val="20000"/>
              </a:prstClr>
            </a:outerShdw>
          </a:effectLst>
        </p:spPr>
        <p:txBody>
          <a:bodyPr anchor="b"/>
          <a:lstStyle>
            <a:lvl1pPr marL="0" indent="0" algn="l">
              <a:buNone/>
              <a:defRPr sz="3500" b="0" i="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4204" y="3447354"/>
            <a:ext cx="4457663" cy="440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_VI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314205" y="2766364"/>
            <a:ext cx="4457663" cy="621258"/>
          </a:xfrm>
          <a:prstGeom prst="rect">
            <a:avLst/>
          </a:prstGeom>
          <a:effectLst>
            <a:outerShdw blurRad="254000" dist="25400" dir="5400000" algn="t" rotWithShape="0">
              <a:prstClr val="black">
                <a:alpha val="20000"/>
              </a:prstClr>
            </a:outerShdw>
          </a:effectLst>
        </p:spPr>
        <p:txBody>
          <a:bodyPr anchor="b"/>
          <a:lstStyle>
            <a:lvl1pPr marL="0" indent="0" algn="l">
              <a:buNone/>
              <a:defRPr sz="3500" b="0" i="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4204" y="3447354"/>
            <a:ext cx="4457663" cy="440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TITLE: LOREM IPSUM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V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15938" y="3429040"/>
            <a:ext cx="4432370" cy="41803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effectLst>
                  <a:outerShdw blurRad="2540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15938" y="2766364"/>
            <a:ext cx="4432370" cy="6212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1" kern="120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8E6A-9D2A-44DE-8241-154210A04441}" type="datetimeFigureOut">
              <a:rPr lang="en-SG" smtClean="0"/>
              <a:t>7/3/2019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6F3B5-D76F-44D2-99B5-BD12288B68D6}" type="slidenum">
              <a:rPr lang="en-SG" smtClean="0"/>
              <a:t>‹Nr.›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0309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End Cover_Plain 1">
    <p:bg>
      <p:bgPr>
        <a:solidFill>
          <a:srgbClr val="5491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379"/>
            <a:ext cx="12188825" cy="753878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731100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976" userDrawn="1">
          <p15:clr>
            <a:srgbClr val="FBAE40"/>
          </p15:clr>
        </p15:guide>
        <p15:guide id="2" pos="6493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End Cover_Plain 2">
    <p:bg>
      <p:bgPr>
        <a:solidFill>
          <a:srgbClr val="616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00972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End Cover_Plain 3">
    <p:bg>
      <p:bgPr>
        <a:solidFill>
          <a:srgbClr val="C34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47267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End Cover_Plain 4">
    <p:bg>
      <p:bgPr>
        <a:solidFill>
          <a:srgbClr val="870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63544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End Cover_Plain 5">
    <p:bg>
      <p:bgPr>
        <a:solidFill>
          <a:srgbClr val="E26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27733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End Cover_Plain 6">
    <p:bg>
      <p:bgPr>
        <a:solidFill>
          <a:srgbClr val="108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286"/>
            <a:ext cx="12188825" cy="75387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46659" y="-1366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52421" y="2043251"/>
            <a:ext cx="10289756" cy="76585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 (OPTIONAL): LOREM IPSUM LOREM IPSUM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952421" y="846493"/>
            <a:ext cx="10289756" cy="107250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0" i="0" cap="all" spc="15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5785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V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15938" y="3429040"/>
            <a:ext cx="4432370" cy="41803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effectLst>
                  <a:outerShdw blurRad="2540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15938" y="2766364"/>
            <a:ext cx="4432370" cy="6212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1" kern="120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V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15938" y="3429040"/>
            <a:ext cx="4432370" cy="41803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effectLst>
                  <a:outerShdw blurRad="2540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15938" y="2766364"/>
            <a:ext cx="4432370" cy="6212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1" kern="120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620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V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15938" y="3429040"/>
            <a:ext cx="4432370" cy="41803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effectLst>
                  <a:outerShdw blurRad="2540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15938" y="2766364"/>
            <a:ext cx="4432370" cy="6212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1" kern="120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VIII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9055345" y="-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15938" y="3429040"/>
            <a:ext cx="4432370" cy="41803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 cap="all" spc="100" baseline="0">
                <a:solidFill>
                  <a:srgbClr val="FFFFFF"/>
                </a:solidFill>
                <a:effectLst>
                  <a:outerShdw blurRad="2540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15938" y="2766364"/>
            <a:ext cx="4432370" cy="6212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500" b="1" kern="1200" cap="all" spc="200" baseline="0">
                <a:solidFill>
                  <a:srgbClr val="FFFFFF"/>
                </a:solidFill>
                <a:effectLst>
                  <a:outerShdw blurRad="254000" dist="12700" dir="5400000" algn="t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8E6A-9D2A-44DE-8241-154210A04441}" type="datetimeFigureOut">
              <a:rPr lang="en-SG" smtClean="0"/>
              <a:t>7/3/2019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6F3B5-D76F-44D2-99B5-BD12288B68D6}" type="slidenum">
              <a:rPr lang="en-SG" smtClean="0"/>
              <a:t>‹Nr.›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181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.emf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7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emf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567" y="6577445"/>
            <a:ext cx="2743200" cy="28055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1FE8C9-18E9-4EBD-99C0-FE6B6FBFB39F}" type="slidenum">
              <a:rPr lang="en-SG" smtClean="0"/>
              <a:pPr/>
              <a:t>‹Nr.›</a:t>
            </a:fld>
            <a:endParaRPr lang="en-SG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162" y="6196162"/>
            <a:ext cx="1447522" cy="366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454" y="6196162"/>
            <a:ext cx="961048" cy="4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  <p:sldLayoutId id="2147483770" r:id="rId4"/>
    <p:sldLayoutId id="2147483771" r:id="rId5"/>
    <p:sldLayoutId id="2147483661" r:id="rId6"/>
    <p:sldLayoutId id="2147483781" r:id="rId7"/>
    <p:sldLayoutId id="2147483782" r:id="rId8"/>
    <p:sldLayoutId id="2147483826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162" y="6196162"/>
            <a:ext cx="1447522" cy="36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454" y="6196162"/>
            <a:ext cx="961048" cy="4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567" y="6605626"/>
            <a:ext cx="2743200" cy="26618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48B0446-25E0-3C4C-91D7-1A42679AD3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162" y="6196162"/>
            <a:ext cx="1447522" cy="36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454" y="6196162"/>
            <a:ext cx="961048" cy="4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5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5" r:id="rId2"/>
    <p:sldLayoutId id="2147483732" r:id="rId3"/>
    <p:sldLayoutId id="2147483738" r:id="rId4"/>
    <p:sldLayoutId id="2147483744" r:id="rId5"/>
    <p:sldLayoutId id="2147483761" r:id="rId6"/>
    <p:sldLayoutId id="2147483783" r:id="rId7"/>
    <p:sldLayoutId id="214748378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162" y="6196162"/>
            <a:ext cx="1447522" cy="36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454" y="6196162"/>
            <a:ext cx="961048" cy="4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8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49" y="4335734"/>
            <a:ext cx="451735" cy="447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491" y="4335734"/>
            <a:ext cx="447262" cy="447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49" y="3947992"/>
            <a:ext cx="447262" cy="447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60" y="3947992"/>
            <a:ext cx="447262" cy="447262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7646365" y="4045372"/>
            <a:ext cx="1358508" cy="28808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 err="1">
                <a:solidFill>
                  <a:schemeClr val="bg1"/>
                </a:solidFill>
              </a:rPr>
              <a:t>sgdigital.sg</a:t>
            </a:r>
            <a:endParaRPr lang="en-US" sz="900" dirty="0"/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7638172" y="4467459"/>
            <a:ext cx="1724789" cy="278433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dirty="0" err="1">
                <a:solidFill>
                  <a:schemeClr val="bg1"/>
                </a:solidFill>
              </a:rPr>
              <a:t>facebook.com</a:t>
            </a:r>
            <a:r>
              <a:rPr lang="en-US" sz="900" dirty="0">
                <a:solidFill>
                  <a:schemeClr val="bg1"/>
                </a:solidFill>
              </a:rPr>
              <a:t>/</a:t>
            </a:r>
            <a:r>
              <a:rPr lang="en-US" sz="900" dirty="0" err="1">
                <a:solidFill>
                  <a:schemeClr val="bg1"/>
                </a:solidFill>
              </a:rPr>
              <a:t>IMDAsg</a:t>
            </a:r>
            <a:endParaRPr lang="en-US" sz="900" dirty="0">
              <a:solidFill>
                <a:schemeClr val="bg1"/>
              </a:solidFill>
            </a:endParaRPr>
          </a:p>
          <a:p>
            <a:pPr algn="l"/>
            <a:endParaRPr lang="en-US" sz="900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501853" y="4054069"/>
            <a:ext cx="1753894" cy="22984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baseline="0" dirty="0" err="1">
                <a:solidFill>
                  <a:schemeClr val="bg1"/>
                </a:solidFill>
              </a:rPr>
              <a:t>twitter.com</a:t>
            </a:r>
            <a:r>
              <a:rPr lang="en-US" sz="900" baseline="0" dirty="0">
                <a:solidFill>
                  <a:schemeClr val="bg1"/>
                </a:solidFill>
              </a:rPr>
              <a:t>/</a:t>
            </a:r>
            <a:r>
              <a:rPr lang="en-US" sz="900" baseline="0" dirty="0" err="1">
                <a:solidFill>
                  <a:schemeClr val="bg1"/>
                </a:solidFill>
              </a:rPr>
              <a:t>IMDAsg</a:t>
            </a:r>
            <a:endParaRPr lang="en-US" sz="900" baseline="0" dirty="0">
              <a:solidFill>
                <a:schemeClr val="bg1"/>
              </a:solidFill>
            </a:endParaRPr>
          </a:p>
          <a:p>
            <a:endParaRPr lang="en-US" sz="900" baseline="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470337" y="4437240"/>
            <a:ext cx="1753894" cy="24425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baseline="0" dirty="0" err="1">
                <a:solidFill>
                  <a:schemeClr val="bg1"/>
                </a:solidFill>
              </a:rPr>
              <a:t>youtube.com</a:t>
            </a:r>
            <a:r>
              <a:rPr lang="en-US" sz="900" baseline="0" dirty="0">
                <a:solidFill>
                  <a:schemeClr val="bg1"/>
                </a:solidFill>
              </a:rPr>
              <a:t>/</a:t>
            </a:r>
            <a:r>
              <a:rPr lang="en-US" sz="900" baseline="0" dirty="0" err="1">
                <a:solidFill>
                  <a:schemeClr val="bg1"/>
                </a:solidFill>
              </a:rPr>
              <a:t>IMDAsg</a:t>
            </a:r>
            <a:endParaRPr lang="en-US" sz="900" baseline="0" dirty="0">
              <a:solidFill>
                <a:schemeClr val="bg1"/>
              </a:solidFill>
            </a:endParaRPr>
          </a:p>
          <a:p>
            <a:pPr algn="l"/>
            <a:endParaRPr lang="en-US" sz="900" baseline="0" dirty="0">
              <a:solidFill>
                <a:schemeClr val="bg1"/>
              </a:solidFill>
            </a:endParaRPr>
          </a:p>
          <a:p>
            <a:endParaRPr lang="en-US" sz="900" baseline="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162" y="6196162"/>
            <a:ext cx="1447522" cy="366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454" y="6196162"/>
            <a:ext cx="961048" cy="411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3721" y="4015047"/>
            <a:ext cx="666445" cy="6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4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4" r:id="rId2"/>
    <p:sldLayoutId id="2147483775" r:id="rId3"/>
    <p:sldLayoutId id="2147483776" r:id="rId4"/>
    <p:sldLayoutId id="2147483777" r:id="rId5"/>
    <p:sldLayoutId id="2147483706" r:id="rId6"/>
    <p:sldLayoutId id="2147483785" r:id="rId7"/>
    <p:sldLayoutId id="2147483786" r:id="rId8"/>
    <p:sldLayoutId id="214748382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162" y="6196162"/>
            <a:ext cx="1447522" cy="366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454" y="6196162"/>
            <a:ext cx="961048" cy="41187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172" y="5050651"/>
            <a:ext cx="451735" cy="44726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14" y="5050651"/>
            <a:ext cx="447262" cy="44726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172" y="4662909"/>
            <a:ext cx="447262" cy="44726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983" y="4662909"/>
            <a:ext cx="447262" cy="447262"/>
          </a:xfrm>
          <a:prstGeom prst="rect">
            <a:avLst/>
          </a:prstGeom>
        </p:spPr>
      </p:pic>
      <p:sp>
        <p:nvSpPr>
          <p:cNvPr id="45" name="Subtitle 2"/>
          <p:cNvSpPr txBox="1">
            <a:spLocks/>
          </p:cNvSpPr>
          <p:nvPr userDrawn="1"/>
        </p:nvSpPr>
        <p:spPr>
          <a:xfrm>
            <a:off x="7405288" y="4760289"/>
            <a:ext cx="1358508" cy="28808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 err="1">
                <a:solidFill>
                  <a:schemeClr val="bg1"/>
                </a:solidFill>
              </a:rPr>
              <a:t>sgdigital.sg</a:t>
            </a:r>
            <a:endParaRPr lang="en-US" sz="900" dirty="0"/>
          </a:p>
        </p:txBody>
      </p:sp>
      <p:sp>
        <p:nvSpPr>
          <p:cNvPr id="46" name="Subtitle 2"/>
          <p:cNvSpPr txBox="1">
            <a:spLocks/>
          </p:cNvSpPr>
          <p:nvPr userDrawn="1"/>
        </p:nvSpPr>
        <p:spPr>
          <a:xfrm>
            <a:off x="7397095" y="5182376"/>
            <a:ext cx="1724789" cy="278433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dirty="0" err="1">
                <a:solidFill>
                  <a:schemeClr val="bg1"/>
                </a:solidFill>
              </a:rPr>
              <a:t>facebook.com</a:t>
            </a:r>
            <a:r>
              <a:rPr lang="en-US" sz="900" dirty="0">
                <a:solidFill>
                  <a:schemeClr val="bg1"/>
                </a:solidFill>
              </a:rPr>
              <a:t>/</a:t>
            </a:r>
            <a:r>
              <a:rPr lang="en-US" sz="900" dirty="0" err="1">
                <a:solidFill>
                  <a:schemeClr val="bg1"/>
                </a:solidFill>
              </a:rPr>
              <a:t>IMDAsg</a:t>
            </a:r>
            <a:endParaRPr lang="en-US" sz="900" dirty="0">
              <a:solidFill>
                <a:schemeClr val="bg1"/>
              </a:solidFill>
            </a:endParaRPr>
          </a:p>
          <a:p>
            <a:pPr algn="l"/>
            <a:endParaRPr lang="en-US" sz="900" dirty="0"/>
          </a:p>
        </p:txBody>
      </p:sp>
      <p:sp>
        <p:nvSpPr>
          <p:cNvPr id="47" name="Subtitle 2"/>
          <p:cNvSpPr txBox="1">
            <a:spLocks/>
          </p:cNvSpPr>
          <p:nvPr userDrawn="1"/>
        </p:nvSpPr>
        <p:spPr>
          <a:xfrm>
            <a:off x="9260776" y="4768986"/>
            <a:ext cx="1753894" cy="22984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baseline="0" dirty="0" err="1">
                <a:solidFill>
                  <a:schemeClr val="bg1"/>
                </a:solidFill>
              </a:rPr>
              <a:t>twitter.com</a:t>
            </a:r>
            <a:r>
              <a:rPr lang="en-US" sz="900" baseline="0" dirty="0">
                <a:solidFill>
                  <a:schemeClr val="bg1"/>
                </a:solidFill>
              </a:rPr>
              <a:t>/</a:t>
            </a:r>
            <a:r>
              <a:rPr lang="en-US" sz="900" baseline="0" dirty="0" err="1">
                <a:solidFill>
                  <a:schemeClr val="bg1"/>
                </a:solidFill>
              </a:rPr>
              <a:t>IMDAsg</a:t>
            </a:r>
            <a:endParaRPr lang="en-US" sz="900" baseline="0" dirty="0">
              <a:solidFill>
                <a:schemeClr val="bg1"/>
              </a:solidFill>
            </a:endParaRPr>
          </a:p>
          <a:p>
            <a:endParaRPr lang="en-US" sz="900" baseline="0" dirty="0"/>
          </a:p>
        </p:txBody>
      </p:sp>
      <p:sp>
        <p:nvSpPr>
          <p:cNvPr id="48" name="Subtitle 2"/>
          <p:cNvSpPr txBox="1">
            <a:spLocks/>
          </p:cNvSpPr>
          <p:nvPr userDrawn="1"/>
        </p:nvSpPr>
        <p:spPr>
          <a:xfrm>
            <a:off x="9229260" y="5152157"/>
            <a:ext cx="1753894" cy="24425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 spc="100" baseline="0">
                <a:solidFill>
                  <a:schemeClr val="bg1"/>
                </a:solidFill>
                <a:effectLst>
                  <a:outerShdw blurRad="508000" dist="25400" dir="5400000" algn="t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baseline="0" dirty="0" err="1">
                <a:solidFill>
                  <a:schemeClr val="bg1"/>
                </a:solidFill>
              </a:rPr>
              <a:t>youtube.com</a:t>
            </a:r>
            <a:r>
              <a:rPr lang="en-US" sz="900" baseline="0" dirty="0">
                <a:solidFill>
                  <a:schemeClr val="bg1"/>
                </a:solidFill>
              </a:rPr>
              <a:t>/</a:t>
            </a:r>
            <a:r>
              <a:rPr lang="en-US" sz="900" baseline="0" dirty="0" err="1">
                <a:solidFill>
                  <a:schemeClr val="bg1"/>
                </a:solidFill>
              </a:rPr>
              <a:t>IMDAsg</a:t>
            </a:r>
            <a:endParaRPr lang="en-US" sz="900" baseline="0" dirty="0">
              <a:solidFill>
                <a:schemeClr val="bg1"/>
              </a:solidFill>
            </a:endParaRPr>
          </a:p>
          <a:p>
            <a:pPr algn="l"/>
            <a:endParaRPr lang="en-US" sz="900" baseline="0" dirty="0">
              <a:solidFill>
                <a:schemeClr val="bg1"/>
              </a:solidFill>
            </a:endParaRPr>
          </a:p>
          <a:p>
            <a:endParaRPr lang="en-US" sz="900" baseline="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645" y="4729964"/>
            <a:ext cx="666444" cy="6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0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43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240"/>
            <a:ext cx="12188825" cy="6936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893"/>
            <a:ext cx="12188825" cy="6877475"/>
          </a:xfrm>
          <a:prstGeom prst="rect">
            <a:avLst/>
          </a:prstGeom>
          <a:gradFill>
            <a:gsLst>
              <a:gs pos="10000">
                <a:schemeClr val="tx1">
                  <a:alpha val="71000"/>
                </a:schemeClr>
              </a:gs>
              <a:gs pos="100000">
                <a:schemeClr val="tx1">
                  <a:alpha val="81000"/>
                </a:schemeClr>
              </a:gs>
              <a:gs pos="76000">
                <a:srgbClr val="000000">
                  <a:alpha val="26000"/>
                </a:srgbClr>
              </a:gs>
              <a:gs pos="42000">
                <a:schemeClr val="tx1">
                  <a:alpha val="2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799"/>
          </a:p>
        </p:txBody>
      </p:sp>
      <p:sp>
        <p:nvSpPr>
          <p:cNvPr id="8" name="Rectangle 7"/>
          <p:cNvSpPr/>
          <p:nvPr/>
        </p:nvSpPr>
        <p:spPr>
          <a:xfrm>
            <a:off x="203146" y="3790725"/>
            <a:ext cx="10438838" cy="2583908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3919038"/>
            <a:ext cx="8682181" cy="12319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Future of Artificial Intelligence: Ethics &amp; Good Governance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199" y="5152684"/>
            <a:ext cx="5274527" cy="12236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23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Yeong</a:t>
            </a:r>
            <a:r>
              <a:rPr lang="en-SG" sz="23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Zee Kin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SG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Deputy Commissioner, Personal Data Protection Commission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SG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Assistant Chief Executive, Data Innovation &amp; Protection Group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SG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Infocomm</a:t>
            </a:r>
            <a:r>
              <a:rPr lang="en-SG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Media Development Authority of Singapore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393184" y="4103968"/>
            <a:ext cx="994996" cy="723150"/>
            <a:chOff x="10607591" y="-757303"/>
            <a:chExt cx="1327004" cy="964452"/>
          </a:xfrm>
        </p:grpSpPr>
        <p:sp>
          <p:nvSpPr>
            <p:cNvPr id="10" name="Rectangle 9"/>
            <p:cNvSpPr/>
            <p:nvPr/>
          </p:nvSpPr>
          <p:spPr>
            <a:xfrm>
              <a:off x="10967631" y="-613291"/>
              <a:ext cx="576065" cy="504056"/>
            </a:xfrm>
            <a:prstGeom prst="rect">
              <a:avLst/>
            </a:prstGeom>
            <a:solidFill>
              <a:srgbClr val="1CD7F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351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399680" y="-757303"/>
              <a:ext cx="360039" cy="315035"/>
            </a:xfrm>
            <a:prstGeom prst="rect">
              <a:avLst/>
            </a:prstGeom>
            <a:solidFill>
              <a:srgbClr val="1CD7F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351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668803" y="-8875"/>
              <a:ext cx="246885" cy="216024"/>
            </a:xfrm>
            <a:prstGeom prst="rect">
              <a:avLst/>
            </a:prstGeom>
            <a:solidFill>
              <a:srgbClr val="1CD7F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351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687710" y="-541280"/>
              <a:ext cx="246885" cy="216024"/>
            </a:xfrm>
            <a:prstGeom prst="rect">
              <a:avLst/>
            </a:prstGeom>
            <a:solidFill>
              <a:srgbClr val="1CD7F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351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607591" y="-757303"/>
              <a:ext cx="246885" cy="216024"/>
            </a:xfrm>
            <a:prstGeom prst="rect">
              <a:avLst/>
            </a:prstGeom>
            <a:solidFill>
              <a:srgbClr val="1CD7F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351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1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14" y="-84733"/>
            <a:ext cx="12226451" cy="70274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4817" y="-84733"/>
            <a:ext cx="12222454" cy="7027466"/>
          </a:xfrm>
          <a:prstGeom prst="rect">
            <a:avLst/>
          </a:prstGeom>
          <a:gradFill>
            <a:gsLst>
              <a:gs pos="10000">
                <a:schemeClr val="tx1">
                  <a:alpha val="71000"/>
                </a:schemeClr>
              </a:gs>
              <a:gs pos="90000">
                <a:schemeClr val="tx1">
                  <a:alpha val="81000"/>
                </a:schemeClr>
              </a:gs>
              <a:gs pos="76000">
                <a:srgbClr val="000000">
                  <a:alpha val="26000"/>
                </a:srgbClr>
              </a:gs>
              <a:gs pos="42000">
                <a:schemeClr val="tx1">
                  <a:alpha val="2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799"/>
          </a:p>
        </p:txBody>
      </p:sp>
      <p:sp>
        <p:nvSpPr>
          <p:cNvPr id="9" name="Rectangle 8"/>
          <p:cNvSpPr/>
          <p:nvPr/>
        </p:nvSpPr>
        <p:spPr>
          <a:xfrm>
            <a:off x="375716" y="534600"/>
            <a:ext cx="6533084" cy="633967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1" name="Rectangle 20"/>
          <p:cNvSpPr/>
          <p:nvPr/>
        </p:nvSpPr>
        <p:spPr>
          <a:xfrm>
            <a:off x="-14817" y="5458088"/>
            <a:ext cx="12203642" cy="12618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effectLst>
            <a:softEdge rad="31750"/>
          </a:effectLst>
        </p:spPr>
        <p:txBody>
          <a:bodyPr wrap="square">
            <a:spAutoFit/>
          </a:bodyPr>
          <a:lstStyle/>
          <a:p>
            <a:pPr lvl="1" defTabSz="412750" hangingPunct="0">
              <a:defRPr/>
            </a:pPr>
            <a:r>
              <a:rPr lang="en-US" sz="2800" b="1" kern="0" dirty="0">
                <a:ln w="12700">
                  <a:solidFill>
                    <a:srgbClr val="7030A0"/>
                  </a:solidFill>
                </a:ln>
                <a:solidFill>
                  <a:srgbClr val="DA8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Light"/>
              </a:rPr>
              <a:t>APPLYING ETHICS TO ARTIFICIAL INTELLIGENCE</a:t>
            </a:r>
            <a:endParaRPr lang="en-US" sz="2800" b="1" kern="0" dirty="0">
              <a:ln w="12700">
                <a:solidFill>
                  <a:srgbClr val="7030A0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  <a:sym typeface="Helvetica Light"/>
            </a:endParaRPr>
          </a:p>
          <a:p>
            <a:pPr marL="685800" lvl="1" indent="-228600" defTabSz="412750" hangingPunct="0">
              <a:buFont typeface="Wingdings" panose="05000000000000000000" pitchFamily="2" charset="2"/>
              <a:buChar char="§"/>
              <a:defRPr/>
            </a:pPr>
            <a:r>
              <a:rPr lang="en-US" sz="1600" kern="0" cap="all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RESPONSIBLE DEPLOYMENT TO INSPIRE PUBLIC CONFIDENCE</a:t>
            </a:r>
          </a:p>
          <a:p>
            <a:pPr marL="685800" lvl="1" indent="-228600" defTabSz="412750" hangingPunct="0">
              <a:buFont typeface="Wingdings" panose="05000000000000000000" pitchFamily="2" charset="2"/>
              <a:buChar char="§"/>
              <a:defRPr/>
            </a:pPr>
            <a:r>
              <a:rPr lang="en-US" sz="1600" kern="0" cap="all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NEW PRODUCT OFFERINGS, DYNAMIC FEATURES AND SERVICE IMPROVEMENTS</a:t>
            </a:r>
          </a:p>
          <a:p>
            <a:pPr marL="685800" lvl="1" indent="-228600" defTabSz="412750" hangingPunct="0">
              <a:buFont typeface="Wingdings" panose="05000000000000000000" pitchFamily="2" charset="2"/>
              <a:buChar char="§"/>
              <a:defRPr/>
            </a:pPr>
            <a:r>
              <a:rPr lang="en-US" sz="1600" kern="0" cap="all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ECONOMIC GROWTH AND BETTER QUALITY OF LIFE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  <p:sp>
        <p:nvSpPr>
          <p:cNvPr id="22" name="Text Placeholder 1"/>
          <p:cNvSpPr txBox="1">
            <a:spLocks/>
          </p:cNvSpPr>
          <p:nvPr/>
        </p:nvSpPr>
        <p:spPr>
          <a:xfrm>
            <a:off x="533245" y="538423"/>
            <a:ext cx="10958667" cy="50456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 cap="all" spc="150" baseline="0">
                <a:solidFill>
                  <a:srgbClr val="6249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4000" b="1" dirty="0">
                <a:solidFill>
                  <a:schemeClr val="bg1"/>
                </a:solidFill>
                <a:effectLst>
                  <a:glow rad="76200">
                    <a:srgbClr val="7030A0"/>
                  </a:glow>
                </a:effectLst>
                <a:latin typeface="Century Gothic" panose="020B0502020202020204" pitchFamily="34" charset="0"/>
              </a:rPr>
              <a:t>SEIZING OPPORTUNITIES</a:t>
            </a:r>
            <a:endParaRPr lang="en-SG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3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662"/>
            <a:ext cx="12191999" cy="69167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6879266"/>
          </a:xfrm>
          <a:prstGeom prst="rect">
            <a:avLst/>
          </a:prstGeom>
          <a:gradFill flip="none" rotWithShape="1">
            <a:gsLst>
              <a:gs pos="76000">
                <a:srgbClr val="000000">
                  <a:alpha val="95000"/>
                </a:srgbClr>
              </a:gs>
              <a:gs pos="0">
                <a:schemeClr val="tx1">
                  <a:alpha val="73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1057206" y="4022353"/>
            <a:ext cx="204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8FFF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Consumer Knowledge</a:t>
            </a:r>
            <a:endParaRPr lang="en-SG" sz="24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554" y="4019822"/>
            <a:ext cx="2787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8FFF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Unintended Discrimination</a:t>
            </a:r>
            <a:endParaRPr lang="en-SG" sz="24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4458" y="4051709"/>
            <a:ext cx="2505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8FFF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Lack of Transparency</a:t>
            </a:r>
            <a:endParaRPr lang="en-SG" sz="24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  <p:sp>
        <p:nvSpPr>
          <p:cNvPr id="18" name="Oval 17"/>
          <p:cNvSpPr>
            <a:spLocks/>
          </p:cNvSpPr>
          <p:nvPr/>
        </p:nvSpPr>
        <p:spPr bwMode="auto">
          <a:xfrm>
            <a:off x="4955807" y="2169346"/>
            <a:ext cx="1714536" cy="17097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1" name="Oval 20"/>
          <p:cNvSpPr>
            <a:spLocks/>
          </p:cNvSpPr>
          <p:nvPr/>
        </p:nvSpPr>
        <p:spPr bwMode="auto">
          <a:xfrm>
            <a:off x="1234042" y="2185467"/>
            <a:ext cx="1690886" cy="1686191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>
            <a:glow rad="114300">
              <a:srgbClr val="7030A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4" name="Oval 23"/>
          <p:cNvSpPr>
            <a:spLocks/>
          </p:cNvSpPr>
          <p:nvPr/>
        </p:nvSpPr>
        <p:spPr bwMode="auto">
          <a:xfrm>
            <a:off x="8776079" y="2214825"/>
            <a:ext cx="1702710" cy="1697982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>
            <a:glow rad="114300">
              <a:srgbClr val="7030A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5715" y="534600"/>
            <a:ext cx="8749811" cy="633967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SG" sz="4000" b="1" dirty="0">
                <a:solidFill>
                  <a:schemeClr val="bg1"/>
                </a:solidFill>
                <a:effectLst>
                  <a:glow rad="76200">
                    <a:srgbClr val="7030A0"/>
                  </a:glow>
                </a:effectLst>
                <a:latin typeface="Century Gothic" panose="020B0502020202020204" pitchFamily="34" charset="0"/>
              </a:rPr>
              <a:t>CHALLENGES IN RESPONSIBLE AI</a:t>
            </a:r>
            <a:endParaRPr lang="en-SG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062" y="2596708"/>
            <a:ext cx="1027162" cy="9287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432" y="2596708"/>
            <a:ext cx="850905" cy="8509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6588" y="2610491"/>
            <a:ext cx="870606" cy="8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4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07" y="-85060"/>
            <a:ext cx="12207637" cy="70919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4817" y="-84733"/>
            <a:ext cx="12222454" cy="7027466"/>
          </a:xfrm>
          <a:prstGeom prst="rect">
            <a:avLst/>
          </a:prstGeom>
          <a:gradFill>
            <a:gsLst>
              <a:gs pos="10000">
                <a:schemeClr val="tx1">
                  <a:alpha val="71000"/>
                </a:schemeClr>
              </a:gs>
              <a:gs pos="90000">
                <a:schemeClr val="tx1">
                  <a:alpha val="81000"/>
                </a:schemeClr>
              </a:gs>
              <a:gs pos="76000">
                <a:srgbClr val="000000">
                  <a:alpha val="26000"/>
                </a:srgbClr>
              </a:gs>
              <a:gs pos="42000">
                <a:schemeClr val="tx1">
                  <a:alpha val="2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799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79266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67000"/>
                </a:srgbClr>
              </a:gs>
              <a:gs pos="19000">
                <a:schemeClr val="tx1"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/>
          <p:cNvSpPr/>
          <p:nvPr/>
        </p:nvSpPr>
        <p:spPr>
          <a:xfrm>
            <a:off x="0" y="5373025"/>
            <a:ext cx="12188825" cy="12618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effectLst>
            <a:softEdge rad="31750"/>
          </a:effectLst>
        </p:spPr>
        <p:txBody>
          <a:bodyPr wrap="square">
            <a:spAutoFit/>
          </a:bodyPr>
          <a:lstStyle/>
          <a:p>
            <a:pPr lvl="1" defTabSz="412750" hangingPunct="0">
              <a:defRPr/>
            </a:pPr>
            <a:r>
              <a:rPr lang="en-US" sz="2800" b="1" kern="0" dirty="0">
                <a:ln w="12700">
                  <a:solidFill>
                    <a:srgbClr val="7030A0"/>
                  </a:solidFill>
                </a:ln>
                <a:solidFill>
                  <a:srgbClr val="DA8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Light"/>
              </a:rPr>
              <a:t>SUPPORTING THROUGH GOVERNANCE AND ETHICS</a:t>
            </a:r>
          </a:p>
          <a:p>
            <a:pPr marL="742950" lvl="1" indent="-285750" defTabSz="412750" hangingPunct="0">
              <a:buFont typeface="Arial" panose="020B0604020202020204" pitchFamily="34" charset="0"/>
              <a:buChar char="•"/>
              <a:defRPr/>
            </a:pPr>
            <a:r>
              <a:rPr lang="en-SG" sz="1600" kern="0" cap="all" dirty="0">
                <a:ln w="127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BRINGING RELEVANT STAKEHOLDERS TOGETHER TO BUILD A TRUSTED ECOSYSTEM</a:t>
            </a:r>
          </a:p>
          <a:p>
            <a:pPr marL="742950" lvl="1" indent="-285750" defTabSz="412750" hangingPunct="0">
              <a:buFont typeface="Arial" panose="020B0604020202020204" pitchFamily="34" charset="0"/>
              <a:buChar char="•"/>
              <a:defRPr/>
            </a:pPr>
            <a:r>
              <a:rPr lang="en-SG" sz="1600" kern="0" cap="all" dirty="0">
                <a:ln w="127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MODEL GOVERNANCE FRAMEWORKS FOR VOLUNTARY ADOPTION</a:t>
            </a:r>
          </a:p>
          <a:p>
            <a:pPr marL="742950" lvl="1" indent="-285750" defTabSz="412750" hangingPunct="0">
              <a:buFont typeface="Arial" panose="020B0604020202020204" pitchFamily="34" charset="0"/>
              <a:buChar char="•"/>
              <a:defRPr/>
            </a:pPr>
            <a:r>
              <a:rPr lang="en-US" sz="1600" kern="0" cap="all" dirty="0">
                <a:ln w="127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FUNDING RESEARCH TO IDENTIFY AND CREATE SOLUTIONS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517585" y="437833"/>
            <a:ext cx="8096063" cy="779776"/>
          </a:xfrm>
          <a:custGeom>
            <a:avLst/>
            <a:gdLst/>
            <a:ahLst/>
            <a:cxnLst/>
            <a:rect l="l" t="t" r="r" b="b"/>
            <a:pathLst>
              <a:path w="5767070" h="728980">
                <a:moveTo>
                  <a:pt x="0" y="728472"/>
                </a:moveTo>
                <a:lnTo>
                  <a:pt x="5766816" y="728472"/>
                </a:lnTo>
                <a:lnTo>
                  <a:pt x="5766816" y="0"/>
                </a:lnTo>
                <a:lnTo>
                  <a:pt x="0" y="0"/>
                </a:lnTo>
                <a:lnTo>
                  <a:pt x="0" y="7284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533245" y="538423"/>
            <a:ext cx="10958667" cy="50456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 cap="all" spc="150" baseline="0">
                <a:solidFill>
                  <a:srgbClr val="6249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3600" b="1" dirty="0">
                <a:solidFill>
                  <a:schemeClr val="bg1"/>
                </a:solidFill>
                <a:effectLst>
                  <a:glow rad="76200">
                    <a:srgbClr val="7030A0"/>
                  </a:glow>
                </a:effectLst>
                <a:latin typeface="Century Gothic" panose="020B0502020202020204" pitchFamily="34" charset="0"/>
              </a:rPr>
              <a:t>AI DEVELOPMENT AND ADOPTION</a:t>
            </a:r>
            <a:endParaRPr lang="en-SG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2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17" y="-32085"/>
            <a:ext cx="12218459" cy="64674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4817" y="-84733"/>
            <a:ext cx="12222454" cy="7027466"/>
          </a:xfrm>
          <a:prstGeom prst="rect">
            <a:avLst/>
          </a:prstGeom>
          <a:gradFill>
            <a:gsLst>
              <a:gs pos="10000">
                <a:schemeClr val="tx1">
                  <a:alpha val="71000"/>
                </a:schemeClr>
              </a:gs>
              <a:gs pos="90000">
                <a:schemeClr val="tx1">
                  <a:alpha val="81000"/>
                </a:schemeClr>
              </a:gs>
              <a:gs pos="76000">
                <a:srgbClr val="000000">
                  <a:alpha val="26000"/>
                </a:srgbClr>
              </a:gs>
              <a:gs pos="42000">
                <a:schemeClr val="tx1">
                  <a:alpha val="2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799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79266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67000"/>
                </a:srgbClr>
              </a:gs>
              <a:gs pos="19000">
                <a:schemeClr val="tx1"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/>
          <p:cNvSpPr/>
          <p:nvPr/>
        </p:nvSpPr>
        <p:spPr>
          <a:xfrm>
            <a:off x="0" y="5373025"/>
            <a:ext cx="12188825" cy="12618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effectLst>
            <a:softEdge rad="31750"/>
          </a:effectLst>
        </p:spPr>
        <p:txBody>
          <a:bodyPr wrap="square">
            <a:spAutoFit/>
          </a:bodyPr>
          <a:lstStyle/>
          <a:p>
            <a:pPr lvl="1" defTabSz="412750" hangingPunct="0">
              <a:defRPr/>
            </a:pPr>
            <a:r>
              <a:rPr lang="en-US" sz="2800" b="1" kern="0" dirty="0">
                <a:ln w="12700">
                  <a:solidFill>
                    <a:srgbClr val="7030A0"/>
                  </a:solidFill>
                </a:ln>
                <a:solidFill>
                  <a:srgbClr val="DA8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Light"/>
              </a:rPr>
              <a:t>ACCOUNTABILITY-BASED FRAMEWORK</a:t>
            </a:r>
          </a:p>
          <a:p>
            <a:pPr marL="742950" lvl="1" indent="-285750" defTabSz="412750" hangingPunct="0">
              <a:buFont typeface="Arial" panose="020B0604020202020204" pitchFamily="34" charset="0"/>
              <a:buChar char="•"/>
              <a:defRPr/>
            </a:pPr>
            <a:r>
              <a:rPr lang="en-SG" sz="1600" kern="0" cap="all" dirty="0">
                <a:ln w="127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AI ETHICS INTO CORPORATE GOVERNANCE AND RISK MANAGEMENT STRUCTURES</a:t>
            </a:r>
          </a:p>
          <a:p>
            <a:pPr marL="742950" lvl="1" indent="-285750" defTabSz="412750" hangingPunct="0">
              <a:buFont typeface="Arial" panose="020B0604020202020204" pitchFamily="34" charset="0"/>
              <a:buChar char="•"/>
              <a:defRPr/>
            </a:pPr>
            <a:r>
              <a:rPr lang="en-SG" sz="1600" kern="0" cap="all" dirty="0">
                <a:ln w="127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TRANSLATING RESPONSIBLE AI FROM PRINCIPLES TO PROCESSES</a:t>
            </a:r>
          </a:p>
          <a:p>
            <a:pPr marL="742950" lvl="1" indent="-285750" defTabSz="412750" hangingPunct="0">
              <a:buFont typeface="Arial" panose="020B0604020202020204" pitchFamily="34" charset="0"/>
              <a:buChar char="•"/>
              <a:defRPr/>
            </a:pPr>
            <a:r>
              <a:rPr lang="en-US" sz="1600" kern="0" cap="all" dirty="0">
                <a:ln w="127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ESTABLISHING GOOD CONSUMER INTERACTIONS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517585" y="437832"/>
            <a:ext cx="10007159" cy="1088165"/>
          </a:xfrm>
          <a:custGeom>
            <a:avLst/>
            <a:gdLst/>
            <a:ahLst/>
            <a:cxnLst/>
            <a:rect l="l" t="t" r="r" b="b"/>
            <a:pathLst>
              <a:path w="5767070" h="728980">
                <a:moveTo>
                  <a:pt x="0" y="728472"/>
                </a:moveTo>
                <a:lnTo>
                  <a:pt x="5766816" y="728472"/>
                </a:lnTo>
                <a:lnTo>
                  <a:pt x="5766816" y="0"/>
                </a:lnTo>
                <a:lnTo>
                  <a:pt x="0" y="0"/>
                </a:lnTo>
                <a:lnTo>
                  <a:pt x="0" y="7284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533245" y="538423"/>
            <a:ext cx="10958667" cy="50456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 cap="all" spc="150" baseline="0">
                <a:solidFill>
                  <a:srgbClr val="6249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3600" b="1" dirty="0">
                <a:solidFill>
                  <a:schemeClr val="bg1"/>
                </a:solidFill>
                <a:effectLst>
                  <a:glow rad="76200">
                    <a:srgbClr val="7030A0"/>
                  </a:glow>
                </a:effectLst>
                <a:latin typeface="Century Gothic" panose="020B0502020202020204" pitchFamily="34" charset="0"/>
              </a:rPr>
              <a:t>A BALANCED GOVERNANCE FRAMEWORK</a:t>
            </a:r>
            <a:endParaRPr lang="en-SG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6"/>
          </p:nvPr>
        </p:nvSpPr>
        <p:spPr>
          <a:xfrm>
            <a:off x="533399" y="1086710"/>
            <a:ext cx="10958513" cy="395566"/>
          </a:xfrm>
        </p:spPr>
        <p:txBody>
          <a:bodyPr/>
          <a:lstStyle/>
          <a:p>
            <a:r>
              <a:rPr lang="en-SG" b="1" dirty="0">
                <a:ln w="12700">
                  <a:solidFill>
                    <a:srgbClr val="7030A0"/>
                  </a:solidFill>
                </a:ln>
                <a:solidFill>
                  <a:srgbClr val="DA8FFF"/>
                </a:solidFill>
                <a:latin typeface="Century Gothic" panose="020B0502020202020204" pitchFamily="34" charset="0"/>
              </a:rPr>
              <a:t>TO ENGENDER TRUST AND ENABLE INNOVATION</a:t>
            </a:r>
          </a:p>
        </p:txBody>
      </p:sp>
    </p:spTree>
    <p:extLst>
      <p:ext uri="{BB962C8B-B14F-4D97-AF65-F5344CB8AC3E}">
        <p14:creationId xmlns:p14="http://schemas.microsoft.com/office/powerpoint/2010/main" val="180279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17" y="538423"/>
            <a:ext cx="12188825" cy="640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14817" y="-84733"/>
            <a:ext cx="12222454" cy="7027466"/>
          </a:xfrm>
          <a:prstGeom prst="rect">
            <a:avLst/>
          </a:prstGeom>
          <a:gradFill>
            <a:gsLst>
              <a:gs pos="10000">
                <a:schemeClr val="tx1">
                  <a:alpha val="71000"/>
                </a:schemeClr>
              </a:gs>
              <a:gs pos="90000">
                <a:schemeClr val="tx1">
                  <a:alpha val="81000"/>
                </a:schemeClr>
              </a:gs>
              <a:gs pos="76000">
                <a:srgbClr val="000000">
                  <a:alpha val="26000"/>
                </a:srgbClr>
              </a:gs>
              <a:gs pos="42000">
                <a:schemeClr val="tx1">
                  <a:alpha val="2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799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79266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67000"/>
                </a:srgbClr>
              </a:gs>
              <a:gs pos="19000">
                <a:schemeClr val="tx1"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/>
          <p:cNvSpPr/>
          <p:nvPr/>
        </p:nvSpPr>
        <p:spPr>
          <a:xfrm>
            <a:off x="0" y="5373025"/>
            <a:ext cx="12188825" cy="10156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effectLst>
            <a:softEdge rad="31750"/>
          </a:effectLst>
        </p:spPr>
        <p:txBody>
          <a:bodyPr wrap="square">
            <a:spAutoFit/>
          </a:bodyPr>
          <a:lstStyle/>
          <a:p>
            <a:pPr lvl="1" defTabSz="412750" hangingPunct="0">
              <a:defRPr/>
            </a:pPr>
            <a:r>
              <a:rPr lang="en-US" sz="2800" b="1" kern="0" dirty="0">
                <a:ln w="12700">
                  <a:solidFill>
                    <a:srgbClr val="7030A0"/>
                  </a:solidFill>
                </a:ln>
                <a:solidFill>
                  <a:srgbClr val="DA8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Light"/>
              </a:rPr>
              <a:t>FOR RESPONSIBLE AI</a:t>
            </a:r>
          </a:p>
          <a:p>
            <a:pPr marL="742950" lvl="1" indent="-285750" defTabSz="412750" hangingPunct="0">
              <a:buFont typeface="Arial" panose="020B0604020202020204" pitchFamily="34" charset="0"/>
              <a:buChar char="•"/>
              <a:defRPr/>
            </a:pPr>
            <a:r>
              <a:rPr lang="en-SG" sz="1600" kern="0" cap="all" dirty="0">
                <a:ln w="127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DECISIONS (TRANSPARENT, EXPLAINABLE, FAIR)</a:t>
            </a:r>
          </a:p>
          <a:p>
            <a:pPr marL="742950" lvl="1" indent="-285750" defTabSz="412750" hangingPunct="0">
              <a:buFont typeface="Arial" panose="020B0604020202020204" pitchFamily="34" charset="0"/>
              <a:buChar char="•"/>
              <a:defRPr/>
            </a:pPr>
            <a:r>
              <a:rPr lang="en-SG" sz="1600" kern="0" cap="all" dirty="0">
                <a:ln w="127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Segoe UI Semibold" panose="020B0702040204020203" pitchFamily="34" charset="0"/>
                <a:sym typeface="Helvetica Light"/>
              </a:rPr>
              <a:t>AI SYSTEMS (HUMAN-CENTRIC, SAFETY)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517585" y="437834"/>
            <a:ext cx="5404750" cy="753014"/>
          </a:xfrm>
          <a:custGeom>
            <a:avLst/>
            <a:gdLst/>
            <a:ahLst/>
            <a:cxnLst/>
            <a:rect l="l" t="t" r="r" b="b"/>
            <a:pathLst>
              <a:path w="5767070" h="728980">
                <a:moveTo>
                  <a:pt x="0" y="728472"/>
                </a:moveTo>
                <a:lnTo>
                  <a:pt x="5766816" y="728472"/>
                </a:lnTo>
                <a:lnTo>
                  <a:pt x="5766816" y="0"/>
                </a:lnTo>
                <a:lnTo>
                  <a:pt x="0" y="0"/>
                </a:lnTo>
                <a:lnTo>
                  <a:pt x="0" y="7284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3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533245" y="538423"/>
            <a:ext cx="10958667" cy="50456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 cap="all" spc="150" baseline="0">
                <a:solidFill>
                  <a:srgbClr val="6249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3600" b="1" dirty="0">
                <a:solidFill>
                  <a:schemeClr val="bg1"/>
                </a:solidFill>
                <a:effectLst>
                  <a:glow rad="76200">
                    <a:srgbClr val="7030A0"/>
                  </a:glow>
                </a:effectLst>
                <a:latin typeface="Century Gothic" panose="020B0502020202020204" pitchFamily="34" charset="0"/>
              </a:rPr>
              <a:t>GUIDING PRINCIPLES</a:t>
            </a:r>
            <a:endParaRPr lang="en-SG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3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662"/>
            <a:ext cx="12191999" cy="69167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6879266"/>
          </a:xfrm>
          <a:prstGeom prst="rect">
            <a:avLst/>
          </a:prstGeom>
          <a:gradFill flip="none" rotWithShape="1">
            <a:gsLst>
              <a:gs pos="76000">
                <a:srgbClr val="000000">
                  <a:alpha val="95000"/>
                </a:srgbClr>
              </a:gs>
              <a:gs pos="0">
                <a:schemeClr val="tx1">
                  <a:alpha val="73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/>
          <p:cNvSpPr txBox="1"/>
          <p:nvPr/>
        </p:nvSpPr>
        <p:spPr>
          <a:xfrm>
            <a:off x="491600" y="403603"/>
            <a:ext cx="10289374" cy="120130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Ins="0" rtlCol="0" anchor="ctr">
            <a:no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SG" sz="4000" b="1" dirty="0">
                <a:solidFill>
                  <a:schemeClr val="bg1"/>
                </a:solidFill>
                <a:effectLst>
                  <a:glow rad="76200">
                    <a:srgbClr val="7030A0"/>
                  </a:glow>
                </a:effectLst>
                <a:latin typeface="Century Gothic" panose="020B0502020202020204" pitchFamily="34" charset="0"/>
              </a:rPr>
              <a:t>MODEL AI GOVERNANCE FRAMEWORK</a:t>
            </a:r>
            <a:endParaRPr lang="en-SG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quarter" idx="16"/>
          </p:nvPr>
        </p:nvSpPr>
        <p:spPr>
          <a:xfrm>
            <a:off x="533399" y="1086710"/>
            <a:ext cx="10958513" cy="395566"/>
          </a:xfrm>
        </p:spPr>
        <p:txBody>
          <a:bodyPr/>
          <a:lstStyle/>
          <a:p>
            <a:r>
              <a:rPr lang="en-SG" b="1" dirty="0">
                <a:ln w="12700">
                  <a:solidFill>
                    <a:srgbClr val="7030A0"/>
                  </a:solidFill>
                </a:ln>
                <a:solidFill>
                  <a:srgbClr val="DA8FFF"/>
                </a:solidFill>
                <a:latin typeface="Century Gothic" panose="020B0502020202020204" pitchFamily="34" charset="0"/>
              </a:rPr>
              <a:t>APPLYING THE 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3469" y="4081055"/>
            <a:ext cx="20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8FFF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Stage 1</a:t>
            </a:r>
            <a:endParaRPr lang="en-US" sz="2000" b="1" dirty="0">
              <a:solidFill>
                <a:srgbClr val="DA8FFF"/>
              </a:solidFill>
              <a:effectLst>
                <a:glow rad="25400">
                  <a:srgbClr val="7030A0">
                    <a:alpha val="40000"/>
                  </a:srgbClr>
                </a:glo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Corporate Governance</a:t>
            </a:r>
            <a:endParaRPr lang="en-SG" sz="20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5714" y="4087021"/>
            <a:ext cx="20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8FFF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Stage 2</a:t>
            </a:r>
            <a:endParaRPr lang="en-US" sz="2000" b="1" dirty="0">
              <a:solidFill>
                <a:srgbClr val="DA8FFF"/>
              </a:solidFill>
              <a:effectLst>
                <a:glow rad="25400">
                  <a:srgbClr val="7030A0">
                    <a:alpha val="40000"/>
                  </a:srgbClr>
                </a:glow>
              </a:effectLst>
              <a:latin typeface="Century Gothic" panose="020B0502020202020204" pitchFamily="34" charset="0"/>
              <a:ea typeface="Century Gothic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Risk Management</a:t>
            </a:r>
            <a:endParaRPr lang="en-SG" sz="20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4330" y="4087021"/>
            <a:ext cx="20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8FFF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Stage 3</a:t>
            </a:r>
            <a:endParaRPr lang="en-US" sz="2000" b="1" dirty="0">
              <a:solidFill>
                <a:srgbClr val="DA8FFF"/>
              </a:solidFill>
              <a:effectLst>
                <a:glow rad="25400">
                  <a:srgbClr val="7030A0">
                    <a:alpha val="40000"/>
                  </a:srgbClr>
                </a:glow>
              </a:effectLst>
              <a:latin typeface="Century Gothic" panose="020B0502020202020204" pitchFamily="34" charset="0"/>
              <a:ea typeface="Century Gothic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Operations Management</a:t>
            </a:r>
            <a:endParaRPr lang="en-SG" sz="20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7426" y="4087021"/>
            <a:ext cx="20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8FFF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Stage 4</a:t>
            </a:r>
            <a:endParaRPr lang="en-US" sz="2000" b="1" dirty="0">
              <a:solidFill>
                <a:srgbClr val="DA8FFF"/>
              </a:solidFill>
              <a:effectLst>
                <a:glow rad="25400">
                  <a:srgbClr val="7030A0">
                    <a:alpha val="40000"/>
                  </a:srgbClr>
                </a:glow>
              </a:effectLst>
              <a:latin typeface="Century Gothic" panose="020B0502020202020204" pitchFamily="34" charset="0"/>
              <a:ea typeface="Century Gothic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Customer Relationships</a:t>
            </a:r>
            <a:endParaRPr lang="en-SG" sz="20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  <p:sp>
        <p:nvSpPr>
          <p:cNvPr id="18" name="Oval 17"/>
          <p:cNvSpPr>
            <a:spLocks/>
          </p:cNvSpPr>
          <p:nvPr/>
        </p:nvSpPr>
        <p:spPr bwMode="auto">
          <a:xfrm>
            <a:off x="4218759" y="2601302"/>
            <a:ext cx="1362393" cy="1358610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0" name="Oval 19"/>
          <p:cNvSpPr>
            <a:spLocks/>
          </p:cNvSpPr>
          <p:nvPr/>
        </p:nvSpPr>
        <p:spPr bwMode="auto">
          <a:xfrm>
            <a:off x="8915322" y="2635850"/>
            <a:ext cx="1338741" cy="1335024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>
            <a:glow rad="114300">
              <a:srgbClr val="7030A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1" name="Oval 20"/>
          <p:cNvSpPr>
            <a:spLocks/>
          </p:cNvSpPr>
          <p:nvPr/>
        </p:nvSpPr>
        <p:spPr bwMode="auto">
          <a:xfrm>
            <a:off x="1845614" y="2601302"/>
            <a:ext cx="1338741" cy="1335024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>
            <a:glow rad="114300">
              <a:srgbClr val="7030A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4" name="Oval 23"/>
          <p:cNvSpPr>
            <a:spLocks/>
          </p:cNvSpPr>
          <p:nvPr/>
        </p:nvSpPr>
        <p:spPr bwMode="auto">
          <a:xfrm>
            <a:off x="6571841" y="2613095"/>
            <a:ext cx="1338741" cy="1335024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>
            <a:glow rad="114300">
              <a:srgbClr val="7030A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52" y="2905144"/>
            <a:ext cx="925064" cy="735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6907" y="2935513"/>
            <a:ext cx="735698" cy="735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760" y="2935513"/>
            <a:ext cx="735698" cy="735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7813" y="2907428"/>
            <a:ext cx="763783" cy="7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0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662"/>
            <a:ext cx="12191999" cy="69167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6879266"/>
          </a:xfrm>
          <a:prstGeom prst="rect">
            <a:avLst/>
          </a:prstGeom>
          <a:gradFill flip="none" rotWithShape="1">
            <a:gsLst>
              <a:gs pos="76000">
                <a:srgbClr val="000000">
                  <a:alpha val="95000"/>
                </a:srgbClr>
              </a:gs>
              <a:gs pos="0">
                <a:schemeClr val="tx1">
                  <a:alpha val="73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/>
          <p:cNvSpPr txBox="1"/>
          <p:nvPr/>
        </p:nvSpPr>
        <p:spPr>
          <a:xfrm>
            <a:off x="491600" y="403603"/>
            <a:ext cx="10289374" cy="120130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Ins="0" rtlCol="0" anchor="ctr">
            <a:no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SG" sz="4000" b="1" dirty="0">
                <a:solidFill>
                  <a:schemeClr val="bg1"/>
                </a:solidFill>
                <a:effectLst>
                  <a:glow rad="76200">
                    <a:srgbClr val="7030A0"/>
                  </a:glow>
                </a:effectLst>
                <a:latin typeface="Century Gothic" panose="020B0502020202020204" pitchFamily="34" charset="0"/>
              </a:rPr>
              <a:t>MODEL AI GOVERNANCE FRAMEWORK</a:t>
            </a:r>
            <a:endParaRPr lang="en-SG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quarter" idx="16"/>
          </p:nvPr>
        </p:nvSpPr>
        <p:spPr>
          <a:xfrm>
            <a:off x="533399" y="1086710"/>
            <a:ext cx="10958513" cy="395566"/>
          </a:xfrm>
        </p:spPr>
        <p:txBody>
          <a:bodyPr/>
          <a:lstStyle/>
          <a:p>
            <a:r>
              <a:rPr lang="en-SG" b="1" dirty="0">
                <a:ln w="12700">
                  <a:solidFill>
                    <a:srgbClr val="7030A0"/>
                  </a:solidFill>
                </a:ln>
                <a:solidFill>
                  <a:srgbClr val="DA8FFF"/>
                </a:solidFill>
                <a:latin typeface="Century Gothic" panose="020B0502020202020204" pitchFamily="34" charset="0"/>
              </a:rPr>
              <a:t>OVERVIEW OF THE FRAMEWORK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  <p:sp>
        <p:nvSpPr>
          <p:cNvPr id="18" name="Oval 17"/>
          <p:cNvSpPr>
            <a:spLocks/>
          </p:cNvSpPr>
          <p:nvPr/>
        </p:nvSpPr>
        <p:spPr bwMode="auto">
          <a:xfrm>
            <a:off x="3746641" y="2048407"/>
            <a:ext cx="1362393" cy="1358610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0" name="Oval 19"/>
          <p:cNvSpPr>
            <a:spLocks/>
          </p:cNvSpPr>
          <p:nvPr/>
        </p:nvSpPr>
        <p:spPr bwMode="auto">
          <a:xfrm>
            <a:off x="9423006" y="2047659"/>
            <a:ext cx="1338741" cy="1335024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>
            <a:glow rad="114300">
              <a:srgbClr val="7030A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1" name="Oval 20"/>
          <p:cNvSpPr>
            <a:spLocks/>
          </p:cNvSpPr>
          <p:nvPr/>
        </p:nvSpPr>
        <p:spPr bwMode="auto">
          <a:xfrm>
            <a:off x="953394" y="2048407"/>
            <a:ext cx="1338741" cy="1335024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>
            <a:glow rad="114300">
              <a:srgbClr val="7030A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4" name="Oval 23"/>
          <p:cNvSpPr>
            <a:spLocks/>
          </p:cNvSpPr>
          <p:nvPr/>
        </p:nvSpPr>
        <p:spPr bwMode="auto">
          <a:xfrm>
            <a:off x="6636408" y="2060200"/>
            <a:ext cx="1338741" cy="1335024"/>
          </a:xfrm>
          <a:prstGeom prst="ellipse">
            <a:avLst/>
          </a:prstGeom>
          <a:solidFill>
            <a:schemeClr val="tx1"/>
          </a:solidFill>
          <a:ln w="25400">
            <a:solidFill>
              <a:srgbClr val="7030A0"/>
            </a:solidFill>
            <a:headEnd type="none" w="med" len="med"/>
            <a:tailEnd type="none" w="med" len="med"/>
          </a:ln>
          <a:effectLst>
            <a:glow rad="114300">
              <a:srgbClr val="7030A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578408" y="3526703"/>
            <a:ext cx="2748131" cy="2452469"/>
          </a:xfrm>
          <a:prstGeom prst="rect">
            <a:avLst/>
          </a:prstGeom>
          <a:noFill/>
          <a:ln w="19050">
            <a:noFill/>
          </a:ln>
          <a:effectLst>
            <a:glow rad="1270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9642" tIns="89642" rIns="89642" bIns="89642" rtlCol="0" anchor="t" anchorCtr="0"/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DA8FFF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Internal Governance Structures &amp; Measures</a:t>
            </a:r>
          </a:p>
          <a:p>
            <a:pPr marL="285750" indent="-285750" defTabSz="932472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Corporate governance structures, decision making models, oversight mechanisms, monitoring &amp; reporting systems, periodic review</a:t>
            </a:r>
            <a:endParaRPr lang="en-US" sz="1400" kern="0" dirty="0">
              <a:solidFill>
                <a:schemeClr val="bg1"/>
              </a:solidFill>
              <a:latin typeface="Century Gothic" panose="020B0502020202020204" pitchFamily="34" charset="0"/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440032" y="3539894"/>
            <a:ext cx="2967745" cy="2452469"/>
          </a:xfrm>
          <a:prstGeom prst="rect">
            <a:avLst/>
          </a:prstGeom>
          <a:noFill/>
          <a:ln w="19050">
            <a:noFill/>
          </a:ln>
          <a:effectLst>
            <a:glow rad="1270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9642" tIns="89642" rIns="89642" bIns="89642" rtlCol="0" anchor="t" anchorCtr="0"/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DA8FFF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Risk Management in AI Decision-Making</a:t>
            </a:r>
          </a:p>
          <a:p>
            <a:pPr marL="285750" indent="-285750" defTabSz="932472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Risk &amp; impact assessments incorporating ethical considerations</a:t>
            </a:r>
          </a:p>
          <a:p>
            <a:pPr marL="285750" indent="-285750" defTabSz="932472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Degree of human intervention in AI decision-making</a:t>
            </a:r>
          </a:p>
          <a:p>
            <a:pPr marL="285750" indent="-285750" defTabSz="932472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Periodic review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296688" y="3526703"/>
            <a:ext cx="2791420" cy="2452469"/>
          </a:xfrm>
          <a:prstGeom prst="rect">
            <a:avLst/>
          </a:prstGeom>
          <a:noFill/>
          <a:ln w="19050">
            <a:noFill/>
          </a:ln>
          <a:effectLst>
            <a:glow rad="1270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9642" tIns="89642" rIns="89642" bIns="89642" rtlCol="0" anchor="t" anchorCtr="0"/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DA8FFF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Operations Management</a:t>
            </a:r>
          </a:p>
          <a:p>
            <a:pPr marL="285750" indent="-285750" defTabSz="932472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Data curation, model formulation, model selection, training &amp; tuning as phases</a:t>
            </a:r>
          </a:p>
          <a:p>
            <a:pPr marL="285750" indent="-285750" defTabSz="932472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Seeks to ensure quality, source, veracity, while mitigating inherent bias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9199197" y="3485997"/>
            <a:ext cx="2967745" cy="2452469"/>
          </a:xfrm>
          <a:prstGeom prst="rect">
            <a:avLst/>
          </a:prstGeom>
          <a:noFill/>
          <a:ln w="19050">
            <a:noFill/>
          </a:ln>
          <a:effectLst>
            <a:glow rad="1270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9642" tIns="89642" rIns="89642" bIns="89642" rtlCol="0" anchor="t" anchorCtr="0"/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DA8FFF"/>
                </a:solidFill>
                <a:effectLst>
                  <a:glow rad="25400">
                    <a:srgbClr val="7030A0">
                      <a:alpha val="40000"/>
                    </a:srgbClr>
                  </a:glow>
                </a:effectLst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Customer Relationship Management</a:t>
            </a:r>
          </a:p>
          <a:p>
            <a:pPr marL="285750" indent="-285750" defTabSz="932472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Build &amp; maintain open relationship with customer that builds trust</a:t>
            </a:r>
          </a:p>
          <a:p>
            <a:pPr marL="285750" indent="-285750" defTabSz="932472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Arial" panose="020B0604020202020204" pitchFamily="34" charset="0"/>
              </a:rPr>
              <a:t>Feedback channels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661" y="2409581"/>
            <a:ext cx="862681" cy="6111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520" y="2422467"/>
            <a:ext cx="832487" cy="61049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4201319" y="2421487"/>
            <a:ext cx="605144" cy="610964"/>
            <a:chOff x="-4237038" y="3530600"/>
            <a:chExt cx="4568826" cy="4568825"/>
          </a:xfrm>
          <a:solidFill>
            <a:schemeClr val="bg1"/>
          </a:solidFill>
        </p:grpSpPr>
        <p:sp>
          <p:nvSpPr>
            <p:cNvPr id="33" name="Freeform 13"/>
            <p:cNvSpPr>
              <a:spLocks/>
            </p:cNvSpPr>
            <p:nvPr/>
          </p:nvSpPr>
          <p:spPr bwMode="auto">
            <a:xfrm>
              <a:off x="-4237038" y="3530600"/>
              <a:ext cx="3424238" cy="4568825"/>
            </a:xfrm>
            <a:custGeom>
              <a:avLst/>
              <a:gdLst>
                <a:gd name="T0" fmla="*/ 2889 w 4313"/>
                <a:gd name="T1" fmla="*/ 2 h 5757"/>
                <a:gd name="T2" fmla="*/ 3014 w 4313"/>
                <a:gd name="T3" fmla="*/ 16 h 5757"/>
                <a:gd name="T4" fmla="*/ 3128 w 4313"/>
                <a:gd name="T5" fmla="*/ 56 h 5757"/>
                <a:gd name="T6" fmla="*/ 3229 w 4313"/>
                <a:gd name="T7" fmla="*/ 126 h 5757"/>
                <a:gd name="T8" fmla="*/ 4173 w 4313"/>
                <a:gd name="T9" fmla="*/ 1152 h 5757"/>
                <a:gd name="T10" fmla="*/ 4248 w 4313"/>
                <a:gd name="T11" fmla="*/ 1254 h 5757"/>
                <a:gd name="T12" fmla="*/ 4296 w 4313"/>
                <a:gd name="T13" fmla="*/ 1367 h 5757"/>
                <a:gd name="T14" fmla="*/ 4313 w 4313"/>
                <a:gd name="T15" fmla="*/ 1493 h 5757"/>
                <a:gd name="T16" fmla="*/ 4313 w 4313"/>
                <a:gd name="T17" fmla="*/ 2570 h 5757"/>
                <a:gd name="T18" fmla="*/ 4310 w 4313"/>
                <a:gd name="T19" fmla="*/ 2589 h 5757"/>
                <a:gd name="T20" fmla="*/ 4104 w 4313"/>
                <a:gd name="T21" fmla="*/ 2612 h 5757"/>
                <a:gd name="T22" fmla="*/ 3995 w 4313"/>
                <a:gd name="T23" fmla="*/ 2556 h 5757"/>
                <a:gd name="T24" fmla="*/ 3997 w 4313"/>
                <a:gd name="T25" fmla="*/ 1531 h 5757"/>
                <a:gd name="T26" fmla="*/ 3990 w 4313"/>
                <a:gd name="T27" fmla="*/ 1484 h 5757"/>
                <a:gd name="T28" fmla="*/ 3966 w 4313"/>
                <a:gd name="T29" fmla="*/ 1460 h 5757"/>
                <a:gd name="T30" fmla="*/ 3917 w 4313"/>
                <a:gd name="T31" fmla="*/ 1453 h 5757"/>
                <a:gd name="T32" fmla="*/ 3117 w 4313"/>
                <a:gd name="T33" fmla="*/ 1454 h 5757"/>
                <a:gd name="T34" fmla="*/ 3027 w 4313"/>
                <a:gd name="T35" fmla="*/ 1444 h 5757"/>
                <a:gd name="T36" fmla="*/ 2960 w 4313"/>
                <a:gd name="T37" fmla="*/ 1413 h 5757"/>
                <a:gd name="T38" fmla="*/ 2918 w 4313"/>
                <a:gd name="T39" fmla="*/ 1358 h 5757"/>
                <a:gd name="T40" fmla="*/ 2897 w 4313"/>
                <a:gd name="T41" fmla="*/ 1280 h 5757"/>
                <a:gd name="T42" fmla="*/ 2894 w 4313"/>
                <a:gd name="T43" fmla="*/ 412 h 5757"/>
                <a:gd name="T44" fmla="*/ 2899 w 4313"/>
                <a:gd name="T45" fmla="*/ 357 h 5757"/>
                <a:gd name="T46" fmla="*/ 2627 w 4313"/>
                <a:gd name="T47" fmla="*/ 322 h 5757"/>
                <a:gd name="T48" fmla="*/ 496 w 4313"/>
                <a:gd name="T49" fmla="*/ 323 h 5757"/>
                <a:gd name="T50" fmla="*/ 417 w 4313"/>
                <a:gd name="T51" fmla="*/ 337 h 5757"/>
                <a:gd name="T52" fmla="*/ 363 w 4313"/>
                <a:gd name="T53" fmla="*/ 374 h 5757"/>
                <a:gd name="T54" fmla="*/ 330 w 4313"/>
                <a:gd name="T55" fmla="*/ 430 h 5757"/>
                <a:gd name="T56" fmla="*/ 318 w 4313"/>
                <a:gd name="T57" fmla="*/ 510 h 5757"/>
                <a:gd name="T58" fmla="*/ 318 w 4313"/>
                <a:gd name="T59" fmla="*/ 4542 h 5757"/>
                <a:gd name="T60" fmla="*/ 321 w 4313"/>
                <a:gd name="T61" fmla="*/ 5275 h 5757"/>
                <a:gd name="T62" fmla="*/ 339 w 4313"/>
                <a:gd name="T63" fmla="*/ 5350 h 5757"/>
                <a:gd name="T64" fmla="*/ 377 w 4313"/>
                <a:gd name="T65" fmla="*/ 5401 h 5757"/>
                <a:gd name="T66" fmla="*/ 440 w 4313"/>
                <a:gd name="T67" fmla="*/ 5429 h 5757"/>
                <a:gd name="T68" fmla="*/ 531 w 4313"/>
                <a:gd name="T69" fmla="*/ 5438 h 5757"/>
                <a:gd name="T70" fmla="*/ 2943 w 4313"/>
                <a:gd name="T71" fmla="*/ 5439 h 5757"/>
                <a:gd name="T72" fmla="*/ 2995 w 4313"/>
                <a:gd name="T73" fmla="*/ 5464 h 5757"/>
                <a:gd name="T74" fmla="*/ 3089 w 4313"/>
                <a:gd name="T75" fmla="*/ 5562 h 5757"/>
                <a:gd name="T76" fmla="*/ 3234 w 4313"/>
                <a:gd name="T77" fmla="*/ 5705 h 5757"/>
                <a:gd name="T78" fmla="*/ 3257 w 4313"/>
                <a:gd name="T79" fmla="*/ 5727 h 5757"/>
                <a:gd name="T80" fmla="*/ 3290 w 4313"/>
                <a:gd name="T81" fmla="*/ 5757 h 5757"/>
                <a:gd name="T82" fmla="*/ 3039 w 4313"/>
                <a:gd name="T83" fmla="*/ 5757 h 5757"/>
                <a:gd name="T84" fmla="*/ 506 w 4313"/>
                <a:gd name="T85" fmla="*/ 5757 h 5757"/>
                <a:gd name="T86" fmla="*/ 363 w 4313"/>
                <a:gd name="T87" fmla="*/ 5740 h 5757"/>
                <a:gd name="T88" fmla="*/ 237 w 4313"/>
                <a:gd name="T89" fmla="*/ 5692 h 5757"/>
                <a:gd name="T90" fmla="*/ 136 w 4313"/>
                <a:gd name="T91" fmla="*/ 5616 h 5757"/>
                <a:gd name="T92" fmla="*/ 61 w 4313"/>
                <a:gd name="T93" fmla="*/ 5511 h 5757"/>
                <a:gd name="T94" fmla="*/ 12 w 4313"/>
                <a:gd name="T95" fmla="*/ 5380 h 5757"/>
                <a:gd name="T96" fmla="*/ 2 w 4313"/>
                <a:gd name="T97" fmla="*/ 5294 h 5757"/>
                <a:gd name="T98" fmla="*/ 0 w 4313"/>
                <a:gd name="T99" fmla="*/ 498 h 5757"/>
                <a:gd name="T100" fmla="*/ 16 w 4313"/>
                <a:gd name="T101" fmla="*/ 362 h 5757"/>
                <a:gd name="T102" fmla="*/ 65 w 4313"/>
                <a:gd name="T103" fmla="*/ 241 h 5757"/>
                <a:gd name="T104" fmla="*/ 138 w 4313"/>
                <a:gd name="T105" fmla="*/ 142 h 5757"/>
                <a:gd name="T106" fmla="*/ 237 w 4313"/>
                <a:gd name="T107" fmla="*/ 67 h 5757"/>
                <a:gd name="T108" fmla="*/ 358 w 4313"/>
                <a:gd name="T109" fmla="*/ 18 h 5757"/>
                <a:gd name="T110" fmla="*/ 496 w 4313"/>
                <a:gd name="T111" fmla="*/ 2 h 5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313" h="5757">
                  <a:moveTo>
                    <a:pt x="1693" y="0"/>
                  </a:moveTo>
                  <a:lnTo>
                    <a:pt x="2889" y="2"/>
                  </a:lnTo>
                  <a:lnTo>
                    <a:pt x="2953" y="6"/>
                  </a:lnTo>
                  <a:lnTo>
                    <a:pt x="3014" y="16"/>
                  </a:lnTo>
                  <a:lnTo>
                    <a:pt x="3074" y="32"/>
                  </a:lnTo>
                  <a:lnTo>
                    <a:pt x="3128" y="56"/>
                  </a:lnTo>
                  <a:lnTo>
                    <a:pt x="3180" y="88"/>
                  </a:lnTo>
                  <a:lnTo>
                    <a:pt x="3229" y="126"/>
                  </a:lnTo>
                  <a:lnTo>
                    <a:pt x="3276" y="170"/>
                  </a:lnTo>
                  <a:lnTo>
                    <a:pt x="4173" y="1152"/>
                  </a:lnTo>
                  <a:lnTo>
                    <a:pt x="4215" y="1201"/>
                  </a:lnTo>
                  <a:lnTo>
                    <a:pt x="4248" y="1254"/>
                  </a:lnTo>
                  <a:lnTo>
                    <a:pt x="4276" y="1310"/>
                  </a:lnTo>
                  <a:lnTo>
                    <a:pt x="4296" y="1367"/>
                  </a:lnTo>
                  <a:lnTo>
                    <a:pt x="4310" y="1428"/>
                  </a:lnTo>
                  <a:lnTo>
                    <a:pt x="4313" y="1493"/>
                  </a:lnTo>
                  <a:lnTo>
                    <a:pt x="4313" y="2561"/>
                  </a:lnTo>
                  <a:lnTo>
                    <a:pt x="4313" y="2570"/>
                  </a:lnTo>
                  <a:lnTo>
                    <a:pt x="4311" y="2579"/>
                  </a:lnTo>
                  <a:lnTo>
                    <a:pt x="4310" y="2589"/>
                  </a:lnTo>
                  <a:lnTo>
                    <a:pt x="4207" y="2599"/>
                  </a:lnTo>
                  <a:lnTo>
                    <a:pt x="4104" y="2612"/>
                  </a:lnTo>
                  <a:lnTo>
                    <a:pt x="3995" y="2624"/>
                  </a:lnTo>
                  <a:lnTo>
                    <a:pt x="3995" y="2556"/>
                  </a:lnTo>
                  <a:lnTo>
                    <a:pt x="3995" y="2044"/>
                  </a:lnTo>
                  <a:lnTo>
                    <a:pt x="3997" y="1531"/>
                  </a:lnTo>
                  <a:lnTo>
                    <a:pt x="3995" y="1505"/>
                  </a:lnTo>
                  <a:lnTo>
                    <a:pt x="3990" y="1484"/>
                  </a:lnTo>
                  <a:lnTo>
                    <a:pt x="3980" y="1468"/>
                  </a:lnTo>
                  <a:lnTo>
                    <a:pt x="3966" y="1460"/>
                  </a:lnTo>
                  <a:lnTo>
                    <a:pt x="3945" y="1454"/>
                  </a:lnTo>
                  <a:lnTo>
                    <a:pt x="3917" y="1453"/>
                  </a:lnTo>
                  <a:lnTo>
                    <a:pt x="3517" y="1454"/>
                  </a:lnTo>
                  <a:lnTo>
                    <a:pt x="3117" y="1454"/>
                  </a:lnTo>
                  <a:lnTo>
                    <a:pt x="3069" y="1451"/>
                  </a:lnTo>
                  <a:lnTo>
                    <a:pt x="3027" y="1444"/>
                  </a:lnTo>
                  <a:lnTo>
                    <a:pt x="2992" y="1432"/>
                  </a:lnTo>
                  <a:lnTo>
                    <a:pt x="2960" y="1413"/>
                  </a:lnTo>
                  <a:lnTo>
                    <a:pt x="2938" y="1388"/>
                  </a:lnTo>
                  <a:lnTo>
                    <a:pt x="2918" y="1358"/>
                  </a:lnTo>
                  <a:lnTo>
                    <a:pt x="2904" y="1322"/>
                  </a:lnTo>
                  <a:lnTo>
                    <a:pt x="2897" y="1280"/>
                  </a:lnTo>
                  <a:lnTo>
                    <a:pt x="2894" y="1231"/>
                  </a:lnTo>
                  <a:lnTo>
                    <a:pt x="2894" y="412"/>
                  </a:lnTo>
                  <a:lnTo>
                    <a:pt x="2896" y="384"/>
                  </a:lnTo>
                  <a:lnTo>
                    <a:pt x="2899" y="357"/>
                  </a:lnTo>
                  <a:lnTo>
                    <a:pt x="2901" y="322"/>
                  </a:lnTo>
                  <a:lnTo>
                    <a:pt x="2627" y="322"/>
                  </a:lnTo>
                  <a:lnTo>
                    <a:pt x="548" y="322"/>
                  </a:lnTo>
                  <a:lnTo>
                    <a:pt x="496" y="323"/>
                  </a:lnTo>
                  <a:lnTo>
                    <a:pt x="454" y="327"/>
                  </a:lnTo>
                  <a:lnTo>
                    <a:pt x="417" y="337"/>
                  </a:lnTo>
                  <a:lnTo>
                    <a:pt x="387" y="353"/>
                  </a:lnTo>
                  <a:lnTo>
                    <a:pt x="363" y="374"/>
                  </a:lnTo>
                  <a:lnTo>
                    <a:pt x="344" y="398"/>
                  </a:lnTo>
                  <a:lnTo>
                    <a:pt x="330" y="430"/>
                  </a:lnTo>
                  <a:lnTo>
                    <a:pt x="321" y="468"/>
                  </a:lnTo>
                  <a:lnTo>
                    <a:pt x="318" y="510"/>
                  </a:lnTo>
                  <a:lnTo>
                    <a:pt x="318" y="1655"/>
                  </a:lnTo>
                  <a:lnTo>
                    <a:pt x="318" y="4542"/>
                  </a:lnTo>
                  <a:lnTo>
                    <a:pt x="318" y="5226"/>
                  </a:lnTo>
                  <a:lnTo>
                    <a:pt x="321" y="5275"/>
                  </a:lnTo>
                  <a:lnTo>
                    <a:pt x="326" y="5315"/>
                  </a:lnTo>
                  <a:lnTo>
                    <a:pt x="339" y="5350"/>
                  </a:lnTo>
                  <a:lnTo>
                    <a:pt x="354" y="5378"/>
                  </a:lnTo>
                  <a:lnTo>
                    <a:pt x="377" y="5401"/>
                  </a:lnTo>
                  <a:lnTo>
                    <a:pt x="405" y="5418"/>
                  </a:lnTo>
                  <a:lnTo>
                    <a:pt x="440" y="5429"/>
                  </a:lnTo>
                  <a:lnTo>
                    <a:pt x="482" y="5436"/>
                  </a:lnTo>
                  <a:lnTo>
                    <a:pt x="531" y="5438"/>
                  </a:lnTo>
                  <a:lnTo>
                    <a:pt x="2911" y="5436"/>
                  </a:lnTo>
                  <a:lnTo>
                    <a:pt x="2943" y="5439"/>
                  </a:lnTo>
                  <a:lnTo>
                    <a:pt x="2971" y="5448"/>
                  </a:lnTo>
                  <a:lnTo>
                    <a:pt x="2995" y="5464"/>
                  </a:lnTo>
                  <a:lnTo>
                    <a:pt x="3020" y="5486"/>
                  </a:lnTo>
                  <a:lnTo>
                    <a:pt x="3089" y="5562"/>
                  </a:lnTo>
                  <a:lnTo>
                    <a:pt x="3161" y="5633"/>
                  </a:lnTo>
                  <a:lnTo>
                    <a:pt x="3234" y="5705"/>
                  </a:lnTo>
                  <a:lnTo>
                    <a:pt x="3245" y="5715"/>
                  </a:lnTo>
                  <a:lnTo>
                    <a:pt x="3257" y="5727"/>
                  </a:lnTo>
                  <a:lnTo>
                    <a:pt x="3273" y="5741"/>
                  </a:lnTo>
                  <a:lnTo>
                    <a:pt x="3290" y="5757"/>
                  </a:lnTo>
                  <a:lnTo>
                    <a:pt x="3161" y="5757"/>
                  </a:lnTo>
                  <a:lnTo>
                    <a:pt x="3039" y="5757"/>
                  </a:lnTo>
                  <a:lnTo>
                    <a:pt x="2920" y="5757"/>
                  </a:lnTo>
                  <a:lnTo>
                    <a:pt x="506" y="5757"/>
                  </a:lnTo>
                  <a:lnTo>
                    <a:pt x="433" y="5752"/>
                  </a:lnTo>
                  <a:lnTo>
                    <a:pt x="363" y="5740"/>
                  </a:lnTo>
                  <a:lnTo>
                    <a:pt x="298" y="5720"/>
                  </a:lnTo>
                  <a:lnTo>
                    <a:pt x="237" y="5692"/>
                  </a:lnTo>
                  <a:lnTo>
                    <a:pt x="185" y="5658"/>
                  </a:lnTo>
                  <a:lnTo>
                    <a:pt x="136" y="5616"/>
                  </a:lnTo>
                  <a:lnTo>
                    <a:pt x="96" y="5565"/>
                  </a:lnTo>
                  <a:lnTo>
                    <a:pt x="61" y="5511"/>
                  </a:lnTo>
                  <a:lnTo>
                    <a:pt x="33" y="5448"/>
                  </a:lnTo>
                  <a:lnTo>
                    <a:pt x="12" y="5380"/>
                  </a:lnTo>
                  <a:lnTo>
                    <a:pt x="5" y="5338"/>
                  </a:lnTo>
                  <a:lnTo>
                    <a:pt x="2" y="5294"/>
                  </a:lnTo>
                  <a:lnTo>
                    <a:pt x="2" y="5253"/>
                  </a:lnTo>
                  <a:lnTo>
                    <a:pt x="0" y="498"/>
                  </a:lnTo>
                  <a:lnTo>
                    <a:pt x="3" y="428"/>
                  </a:lnTo>
                  <a:lnTo>
                    <a:pt x="16" y="362"/>
                  </a:lnTo>
                  <a:lnTo>
                    <a:pt x="37" y="299"/>
                  </a:lnTo>
                  <a:lnTo>
                    <a:pt x="65" y="241"/>
                  </a:lnTo>
                  <a:lnTo>
                    <a:pt x="98" y="189"/>
                  </a:lnTo>
                  <a:lnTo>
                    <a:pt x="138" y="142"/>
                  </a:lnTo>
                  <a:lnTo>
                    <a:pt x="185" y="100"/>
                  </a:lnTo>
                  <a:lnTo>
                    <a:pt x="237" y="67"/>
                  </a:lnTo>
                  <a:lnTo>
                    <a:pt x="295" y="39"/>
                  </a:lnTo>
                  <a:lnTo>
                    <a:pt x="358" y="18"/>
                  </a:lnTo>
                  <a:lnTo>
                    <a:pt x="426" y="6"/>
                  </a:lnTo>
                  <a:lnTo>
                    <a:pt x="496" y="2"/>
                  </a:lnTo>
                  <a:lnTo>
                    <a:pt x="16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7880" tIns="43940" rIns="87880" bIns="439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34" name="Freeform 14"/>
            <p:cNvSpPr>
              <a:spLocks/>
            </p:cNvSpPr>
            <p:nvPr/>
          </p:nvSpPr>
          <p:spPr bwMode="auto">
            <a:xfrm>
              <a:off x="-3522663" y="5645150"/>
              <a:ext cx="2006600" cy="239713"/>
            </a:xfrm>
            <a:custGeom>
              <a:avLst/>
              <a:gdLst>
                <a:gd name="T0" fmla="*/ 776 w 2527"/>
                <a:gd name="T1" fmla="*/ 0 h 300"/>
                <a:gd name="T2" fmla="*/ 2286 w 2527"/>
                <a:gd name="T3" fmla="*/ 0 h 300"/>
                <a:gd name="T4" fmla="*/ 2349 w 2527"/>
                <a:gd name="T5" fmla="*/ 2 h 300"/>
                <a:gd name="T6" fmla="*/ 2414 w 2527"/>
                <a:gd name="T7" fmla="*/ 10 h 300"/>
                <a:gd name="T8" fmla="*/ 2443 w 2527"/>
                <a:gd name="T9" fmla="*/ 17 h 300"/>
                <a:gd name="T10" fmla="*/ 2468 w 2527"/>
                <a:gd name="T11" fmla="*/ 31 h 300"/>
                <a:gd name="T12" fmla="*/ 2487 w 2527"/>
                <a:gd name="T13" fmla="*/ 49 h 300"/>
                <a:gd name="T14" fmla="*/ 2503 w 2527"/>
                <a:gd name="T15" fmla="*/ 71 h 300"/>
                <a:gd name="T16" fmla="*/ 2515 w 2527"/>
                <a:gd name="T17" fmla="*/ 98 h 300"/>
                <a:gd name="T18" fmla="*/ 2524 w 2527"/>
                <a:gd name="T19" fmla="*/ 127 h 300"/>
                <a:gd name="T20" fmla="*/ 2527 w 2527"/>
                <a:gd name="T21" fmla="*/ 152 h 300"/>
                <a:gd name="T22" fmla="*/ 2524 w 2527"/>
                <a:gd name="T23" fmla="*/ 174 h 300"/>
                <a:gd name="T24" fmla="*/ 2515 w 2527"/>
                <a:gd name="T25" fmla="*/ 194 h 300"/>
                <a:gd name="T26" fmla="*/ 2501 w 2527"/>
                <a:gd name="T27" fmla="*/ 209 h 300"/>
                <a:gd name="T28" fmla="*/ 2483 w 2527"/>
                <a:gd name="T29" fmla="*/ 227 h 300"/>
                <a:gd name="T30" fmla="*/ 2464 w 2527"/>
                <a:gd name="T31" fmla="*/ 242 h 300"/>
                <a:gd name="T32" fmla="*/ 2426 w 2527"/>
                <a:gd name="T33" fmla="*/ 269 h 300"/>
                <a:gd name="T34" fmla="*/ 2384 w 2527"/>
                <a:gd name="T35" fmla="*/ 288 h 300"/>
                <a:gd name="T36" fmla="*/ 2339 w 2527"/>
                <a:gd name="T37" fmla="*/ 298 h 300"/>
                <a:gd name="T38" fmla="*/ 2290 w 2527"/>
                <a:gd name="T39" fmla="*/ 300 h 300"/>
                <a:gd name="T40" fmla="*/ 1773 w 2527"/>
                <a:gd name="T41" fmla="*/ 298 h 300"/>
                <a:gd name="T42" fmla="*/ 1255 w 2527"/>
                <a:gd name="T43" fmla="*/ 300 h 300"/>
                <a:gd name="T44" fmla="*/ 1255 w 2527"/>
                <a:gd name="T45" fmla="*/ 300 h 300"/>
                <a:gd name="T46" fmla="*/ 186 w 2527"/>
                <a:gd name="T47" fmla="*/ 300 h 300"/>
                <a:gd name="T48" fmla="*/ 138 w 2527"/>
                <a:gd name="T49" fmla="*/ 297 h 300"/>
                <a:gd name="T50" fmla="*/ 96 w 2527"/>
                <a:gd name="T51" fmla="*/ 284 h 300"/>
                <a:gd name="T52" fmla="*/ 61 w 2527"/>
                <a:gd name="T53" fmla="*/ 267 h 300"/>
                <a:gd name="T54" fmla="*/ 33 w 2527"/>
                <a:gd name="T55" fmla="*/ 242 h 300"/>
                <a:gd name="T56" fmla="*/ 12 w 2527"/>
                <a:gd name="T57" fmla="*/ 213 h 300"/>
                <a:gd name="T58" fmla="*/ 1 w 2527"/>
                <a:gd name="T59" fmla="*/ 180 h 300"/>
                <a:gd name="T60" fmla="*/ 0 w 2527"/>
                <a:gd name="T61" fmla="*/ 143 h 300"/>
                <a:gd name="T62" fmla="*/ 8 w 2527"/>
                <a:gd name="T63" fmla="*/ 103 h 300"/>
                <a:gd name="T64" fmla="*/ 22 w 2527"/>
                <a:gd name="T65" fmla="*/ 71 h 300"/>
                <a:gd name="T66" fmla="*/ 43 w 2527"/>
                <a:gd name="T67" fmla="*/ 47 h 300"/>
                <a:gd name="T68" fmla="*/ 69 w 2527"/>
                <a:gd name="T69" fmla="*/ 26 h 300"/>
                <a:gd name="T70" fmla="*/ 101 w 2527"/>
                <a:gd name="T71" fmla="*/ 12 h 300"/>
                <a:gd name="T72" fmla="*/ 138 w 2527"/>
                <a:gd name="T73" fmla="*/ 3 h 300"/>
                <a:gd name="T74" fmla="*/ 183 w 2527"/>
                <a:gd name="T75" fmla="*/ 0 h 300"/>
                <a:gd name="T76" fmla="*/ 776 w 2527"/>
                <a:gd name="T77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27" h="300">
                  <a:moveTo>
                    <a:pt x="776" y="0"/>
                  </a:moveTo>
                  <a:lnTo>
                    <a:pt x="2286" y="0"/>
                  </a:lnTo>
                  <a:lnTo>
                    <a:pt x="2349" y="2"/>
                  </a:lnTo>
                  <a:lnTo>
                    <a:pt x="2414" y="10"/>
                  </a:lnTo>
                  <a:lnTo>
                    <a:pt x="2443" y="17"/>
                  </a:lnTo>
                  <a:lnTo>
                    <a:pt x="2468" y="31"/>
                  </a:lnTo>
                  <a:lnTo>
                    <a:pt x="2487" y="49"/>
                  </a:lnTo>
                  <a:lnTo>
                    <a:pt x="2503" y="71"/>
                  </a:lnTo>
                  <a:lnTo>
                    <a:pt x="2515" y="98"/>
                  </a:lnTo>
                  <a:lnTo>
                    <a:pt x="2524" y="127"/>
                  </a:lnTo>
                  <a:lnTo>
                    <a:pt x="2527" y="152"/>
                  </a:lnTo>
                  <a:lnTo>
                    <a:pt x="2524" y="174"/>
                  </a:lnTo>
                  <a:lnTo>
                    <a:pt x="2515" y="194"/>
                  </a:lnTo>
                  <a:lnTo>
                    <a:pt x="2501" y="209"/>
                  </a:lnTo>
                  <a:lnTo>
                    <a:pt x="2483" y="227"/>
                  </a:lnTo>
                  <a:lnTo>
                    <a:pt x="2464" y="242"/>
                  </a:lnTo>
                  <a:lnTo>
                    <a:pt x="2426" y="269"/>
                  </a:lnTo>
                  <a:lnTo>
                    <a:pt x="2384" y="288"/>
                  </a:lnTo>
                  <a:lnTo>
                    <a:pt x="2339" y="298"/>
                  </a:lnTo>
                  <a:lnTo>
                    <a:pt x="2290" y="300"/>
                  </a:lnTo>
                  <a:lnTo>
                    <a:pt x="1773" y="298"/>
                  </a:lnTo>
                  <a:lnTo>
                    <a:pt x="1255" y="300"/>
                  </a:lnTo>
                  <a:lnTo>
                    <a:pt x="1255" y="300"/>
                  </a:lnTo>
                  <a:lnTo>
                    <a:pt x="186" y="300"/>
                  </a:lnTo>
                  <a:lnTo>
                    <a:pt x="138" y="297"/>
                  </a:lnTo>
                  <a:lnTo>
                    <a:pt x="96" y="284"/>
                  </a:lnTo>
                  <a:lnTo>
                    <a:pt x="61" y="267"/>
                  </a:lnTo>
                  <a:lnTo>
                    <a:pt x="33" y="242"/>
                  </a:lnTo>
                  <a:lnTo>
                    <a:pt x="12" y="213"/>
                  </a:lnTo>
                  <a:lnTo>
                    <a:pt x="1" y="180"/>
                  </a:lnTo>
                  <a:lnTo>
                    <a:pt x="0" y="143"/>
                  </a:lnTo>
                  <a:lnTo>
                    <a:pt x="8" y="103"/>
                  </a:lnTo>
                  <a:lnTo>
                    <a:pt x="22" y="71"/>
                  </a:lnTo>
                  <a:lnTo>
                    <a:pt x="43" y="47"/>
                  </a:lnTo>
                  <a:lnTo>
                    <a:pt x="69" y="26"/>
                  </a:lnTo>
                  <a:lnTo>
                    <a:pt x="101" y="12"/>
                  </a:lnTo>
                  <a:lnTo>
                    <a:pt x="138" y="3"/>
                  </a:lnTo>
                  <a:lnTo>
                    <a:pt x="183" y="0"/>
                  </a:lnTo>
                  <a:lnTo>
                    <a:pt x="7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7880" tIns="43940" rIns="87880" bIns="439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35" name="Freeform 15"/>
            <p:cNvSpPr>
              <a:spLocks/>
            </p:cNvSpPr>
            <p:nvPr/>
          </p:nvSpPr>
          <p:spPr bwMode="auto">
            <a:xfrm>
              <a:off x="-3522663" y="6330950"/>
              <a:ext cx="1511300" cy="234950"/>
            </a:xfrm>
            <a:custGeom>
              <a:avLst/>
              <a:gdLst>
                <a:gd name="T0" fmla="*/ 651 w 1904"/>
                <a:gd name="T1" fmla="*/ 0 h 295"/>
                <a:gd name="T2" fmla="*/ 1853 w 1904"/>
                <a:gd name="T3" fmla="*/ 2 h 295"/>
                <a:gd name="T4" fmla="*/ 1876 w 1904"/>
                <a:gd name="T5" fmla="*/ 3 h 295"/>
                <a:gd name="T6" fmla="*/ 1904 w 1904"/>
                <a:gd name="T7" fmla="*/ 5 h 295"/>
                <a:gd name="T8" fmla="*/ 1867 w 1904"/>
                <a:gd name="T9" fmla="*/ 94 h 295"/>
                <a:gd name="T10" fmla="*/ 1832 w 1904"/>
                <a:gd name="T11" fmla="*/ 181 h 295"/>
                <a:gd name="T12" fmla="*/ 1796 w 1904"/>
                <a:gd name="T13" fmla="*/ 265 h 295"/>
                <a:gd name="T14" fmla="*/ 1785 w 1904"/>
                <a:gd name="T15" fmla="*/ 276 h 295"/>
                <a:gd name="T16" fmla="*/ 1770 w 1904"/>
                <a:gd name="T17" fmla="*/ 284 h 295"/>
                <a:gd name="T18" fmla="*/ 1752 w 1904"/>
                <a:gd name="T19" fmla="*/ 291 h 295"/>
                <a:gd name="T20" fmla="*/ 1735 w 1904"/>
                <a:gd name="T21" fmla="*/ 293 h 295"/>
                <a:gd name="T22" fmla="*/ 1288 w 1904"/>
                <a:gd name="T23" fmla="*/ 295 h 295"/>
                <a:gd name="T24" fmla="*/ 839 w 1904"/>
                <a:gd name="T25" fmla="*/ 295 h 295"/>
                <a:gd name="T26" fmla="*/ 160 w 1904"/>
                <a:gd name="T27" fmla="*/ 295 h 295"/>
                <a:gd name="T28" fmla="*/ 118 w 1904"/>
                <a:gd name="T29" fmla="*/ 290 h 295"/>
                <a:gd name="T30" fmla="*/ 82 w 1904"/>
                <a:gd name="T31" fmla="*/ 277 h 295"/>
                <a:gd name="T32" fmla="*/ 50 w 1904"/>
                <a:gd name="T33" fmla="*/ 258 h 295"/>
                <a:gd name="T34" fmla="*/ 26 w 1904"/>
                <a:gd name="T35" fmla="*/ 232 h 295"/>
                <a:gd name="T36" fmla="*/ 8 w 1904"/>
                <a:gd name="T37" fmla="*/ 202 h 295"/>
                <a:gd name="T38" fmla="*/ 0 w 1904"/>
                <a:gd name="T39" fmla="*/ 167 h 295"/>
                <a:gd name="T40" fmla="*/ 1 w 1904"/>
                <a:gd name="T41" fmla="*/ 131 h 295"/>
                <a:gd name="T42" fmla="*/ 10 w 1904"/>
                <a:gd name="T43" fmla="*/ 94 h 295"/>
                <a:gd name="T44" fmla="*/ 24 w 1904"/>
                <a:gd name="T45" fmla="*/ 66 h 295"/>
                <a:gd name="T46" fmla="*/ 45 w 1904"/>
                <a:gd name="T47" fmla="*/ 43 h 295"/>
                <a:gd name="T48" fmla="*/ 69 w 1904"/>
                <a:gd name="T49" fmla="*/ 24 h 295"/>
                <a:gd name="T50" fmla="*/ 99 w 1904"/>
                <a:gd name="T51" fmla="*/ 12 h 295"/>
                <a:gd name="T52" fmla="*/ 132 w 1904"/>
                <a:gd name="T53" fmla="*/ 3 h 295"/>
                <a:gd name="T54" fmla="*/ 171 w 1904"/>
                <a:gd name="T55" fmla="*/ 2 h 295"/>
                <a:gd name="T56" fmla="*/ 651 w 1904"/>
                <a:gd name="T5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4" h="295">
                  <a:moveTo>
                    <a:pt x="651" y="0"/>
                  </a:moveTo>
                  <a:lnTo>
                    <a:pt x="1853" y="2"/>
                  </a:lnTo>
                  <a:lnTo>
                    <a:pt x="1876" y="3"/>
                  </a:lnTo>
                  <a:lnTo>
                    <a:pt x="1904" y="5"/>
                  </a:lnTo>
                  <a:lnTo>
                    <a:pt x="1867" y="94"/>
                  </a:lnTo>
                  <a:lnTo>
                    <a:pt x="1832" y="181"/>
                  </a:lnTo>
                  <a:lnTo>
                    <a:pt x="1796" y="265"/>
                  </a:lnTo>
                  <a:lnTo>
                    <a:pt x="1785" y="276"/>
                  </a:lnTo>
                  <a:lnTo>
                    <a:pt x="1770" y="284"/>
                  </a:lnTo>
                  <a:lnTo>
                    <a:pt x="1752" y="291"/>
                  </a:lnTo>
                  <a:lnTo>
                    <a:pt x="1735" y="293"/>
                  </a:lnTo>
                  <a:lnTo>
                    <a:pt x="1288" y="295"/>
                  </a:lnTo>
                  <a:lnTo>
                    <a:pt x="839" y="295"/>
                  </a:lnTo>
                  <a:lnTo>
                    <a:pt x="160" y="295"/>
                  </a:lnTo>
                  <a:lnTo>
                    <a:pt x="118" y="290"/>
                  </a:lnTo>
                  <a:lnTo>
                    <a:pt x="82" y="277"/>
                  </a:lnTo>
                  <a:lnTo>
                    <a:pt x="50" y="258"/>
                  </a:lnTo>
                  <a:lnTo>
                    <a:pt x="26" y="232"/>
                  </a:lnTo>
                  <a:lnTo>
                    <a:pt x="8" y="202"/>
                  </a:lnTo>
                  <a:lnTo>
                    <a:pt x="0" y="167"/>
                  </a:lnTo>
                  <a:lnTo>
                    <a:pt x="1" y="131"/>
                  </a:lnTo>
                  <a:lnTo>
                    <a:pt x="10" y="94"/>
                  </a:lnTo>
                  <a:lnTo>
                    <a:pt x="24" y="66"/>
                  </a:lnTo>
                  <a:lnTo>
                    <a:pt x="45" y="43"/>
                  </a:lnTo>
                  <a:lnTo>
                    <a:pt x="69" y="24"/>
                  </a:lnTo>
                  <a:lnTo>
                    <a:pt x="99" y="12"/>
                  </a:lnTo>
                  <a:lnTo>
                    <a:pt x="132" y="3"/>
                  </a:lnTo>
                  <a:lnTo>
                    <a:pt x="171" y="2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7880" tIns="43940" rIns="87880" bIns="439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auto">
            <a:xfrm>
              <a:off x="-3521075" y="7015163"/>
              <a:ext cx="1368425" cy="236538"/>
            </a:xfrm>
            <a:custGeom>
              <a:avLst/>
              <a:gdLst>
                <a:gd name="T0" fmla="*/ 1622 w 1723"/>
                <a:gd name="T1" fmla="*/ 0 h 299"/>
                <a:gd name="T2" fmla="*/ 1695 w 1723"/>
                <a:gd name="T3" fmla="*/ 0 h 299"/>
                <a:gd name="T4" fmla="*/ 1704 w 1723"/>
                <a:gd name="T5" fmla="*/ 98 h 299"/>
                <a:gd name="T6" fmla="*/ 1713 w 1723"/>
                <a:gd name="T7" fmla="*/ 196 h 299"/>
                <a:gd name="T8" fmla="*/ 1723 w 1723"/>
                <a:gd name="T9" fmla="*/ 299 h 299"/>
                <a:gd name="T10" fmla="*/ 1652 w 1723"/>
                <a:gd name="T11" fmla="*/ 299 h 299"/>
                <a:gd name="T12" fmla="*/ 1585 w 1723"/>
                <a:gd name="T13" fmla="*/ 299 h 299"/>
                <a:gd name="T14" fmla="*/ 178 w 1723"/>
                <a:gd name="T15" fmla="*/ 297 h 299"/>
                <a:gd name="T16" fmla="*/ 135 w 1723"/>
                <a:gd name="T17" fmla="*/ 294 h 299"/>
                <a:gd name="T18" fmla="*/ 98 w 1723"/>
                <a:gd name="T19" fmla="*/ 287 h 299"/>
                <a:gd name="T20" fmla="*/ 67 w 1723"/>
                <a:gd name="T21" fmla="*/ 273 h 299"/>
                <a:gd name="T22" fmla="*/ 42 w 1723"/>
                <a:gd name="T23" fmla="*/ 255 h 299"/>
                <a:gd name="T24" fmla="*/ 23 w 1723"/>
                <a:gd name="T25" fmla="*/ 231 h 299"/>
                <a:gd name="T26" fmla="*/ 9 w 1723"/>
                <a:gd name="T27" fmla="*/ 201 h 299"/>
                <a:gd name="T28" fmla="*/ 0 w 1723"/>
                <a:gd name="T29" fmla="*/ 163 h 299"/>
                <a:gd name="T30" fmla="*/ 0 w 1723"/>
                <a:gd name="T31" fmla="*/ 124 h 299"/>
                <a:gd name="T32" fmla="*/ 9 w 1723"/>
                <a:gd name="T33" fmla="*/ 91 h 299"/>
                <a:gd name="T34" fmla="*/ 28 w 1723"/>
                <a:gd name="T35" fmla="*/ 61 h 299"/>
                <a:gd name="T36" fmla="*/ 53 w 1723"/>
                <a:gd name="T37" fmla="*/ 37 h 299"/>
                <a:gd name="T38" fmla="*/ 86 w 1723"/>
                <a:gd name="T39" fmla="*/ 18 h 299"/>
                <a:gd name="T40" fmla="*/ 124 w 1723"/>
                <a:gd name="T41" fmla="*/ 6 h 299"/>
                <a:gd name="T42" fmla="*/ 170 w 1723"/>
                <a:gd name="T43" fmla="*/ 2 h 299"/>
                <a:gd name="T44" fmla="*/ 803 w 1723"/>
                <a:gd name="T45" fmla="*/ 0 h 299"/>
                <a:gd name="T46" fmla="*/ 1622 w 1723"/>
                <a:gd name="T47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23" h="299">
                  <a:moveTo>
                    <a:pt x="1622" y="0"/>
                  </a:moveTo>
                  <a:lnTo>
                    <a:pt x="1695" y="0"/>
                  </a:lnTo>
                  <a:lnTo>
                    <a:pt x="1704" y="98"/>
                  </a:lnTo>
                  <a:lnTo>
                    <a:pt x="1713" y="196"/>
                  </a:lnTo>
                  <a:lnTo>
                    <a:pt x="1723" y="299"/>
                  </a:lnTo>
                  <a:lnTo>
                    <a:pt x="1652" y="299"/>
                  </a:lnTo>
                  <a:lnTo>
                    <a:pt x="1585" y="299"/>
                  </a:lnTo>
                  <a:lnTo>
                    <a:pt x="178" y="297"/>
                  </a:lnTo>
                  <a:lnTo>
                    <a:pt x="135" y="294"/>
                  </a:lnTo>
                  <a:lnTo>
                    <a:pt x="98" y="287"/>
                  </a:lnTo>
                  <a:lnTo>
                    <a:pt x="67" y="273"/>
                  </a:lnTo>
                  <a:lnTo>
                    <a:pt x="42" y="255"/>
                  </a:lnTo>
                  <a:lnTo>
                    <a:pt x="23" y="231"/>
                  </a:lnTo>
                  <a:lnTo>
                    <a:pt x="9" y="201"/>
                  </a:lnTo>
                  <a:lnTo>
                    <a:pt x="0" y="163"/>
                  </a:lnTo>
                  <a:lnTo>
                    <a:pt x="0" y="124"/>
                  </a:lnTo>
                  <a:lnTo>
                    <a:pt x="9" y="91"/>
                  </a:lnTo>
                  <a:lnTo>
                    <a:pt x="28" y="61"/>
                  </a:lnTo>
                  <a:lnTo>
                    <a:pt x="53" y="37"/>
                  </a:lnTo>
                  <a:lnTo>
                    <a:pt x="86" y="18"/>
                  </a:lnTo>
                  <a:lnTo>
                    <a:pt x="124" y="6"/>
                  </a:lnTo>
                  <a:lnTo>
                    <a:pt x="170" y="2"/>
                  </a:lnTo>
                  <a:lnTo>
                    <a:pt x="803" y="0"/>
                  </a:lnTo>
                  <a:lnTo>
                    <a:pt x="16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7880" tIns="43940" rIns="87880" bIns="439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37" name="Freeform 17"/>
            <p:cNvSpPr>
              <a:spLocks/>
            </p:cNvSpPr>
            <p:nvPr/>
          </p:nvSpPr>
          <p:spPr bwMode="auto">
            <a:xfrm>
              <a:off x="-3533775" y="4962525"/>
              <a:ext cx="1152525" cy="236538"/>
            </a:xfrm>
            <a:custGeom>
              <a:avLst/>
              <a:gdLst>
                <a:gd name="T0" fmla="*/ 370 w 1450"/>
                <a:gd name="T1" fmla="*/ 0 h 297"/>
                <a:gd name="T2" fmla="*/ 584 w 1450"/>
                <a:gd name="T3" fmla="*/ 0 h 297"/>
                <a:gd name="T4" fmla="*/ 1283 w 1450"/>
                <a:gd name="T5" fmla="*/ 0 h 297"/>
                <a:gd name="T6" fmla="*/ 1326 w 1450"/>
                <a:gd name="T7" fmla="*/ 6 h 297"/>
                <a:gd name="T8" fmla="*/ 1365 w 1450"/>
                <a:gd name="T9" fmla="*/ 18 h 297"/>
                <a:gd name="T10" fmla="*/ 1398 w 1450"/>
                <a:gd name="T11" fmla="*/ 37 h 297"/>
                <a:gd name="T12" fmla="*/ 1422 w 1450"/>
                <a:gd name="T13" fmla="*/ 63 h 297"/>
                <a:gd name="T14" fmla="*/ 1441 w 1450"/>
                <a:gd name="T15" fmla="*/ 93 h 297"/>
                <a:gd name="T16" fmla="*/ 1450 w 1450"/>
                <a:gd name="T17" fmla="*/ 128 h 297"/>
                <a:gd name="T18" fmla="*/ 1450 w 1450"/>
                <a:gd name="T19" fmla="*/ 164 h 297"/>
                <a:gd name="T20" fmla="*/ 1440 w 1450"/>
                <a:gd name="T21" fmla="*/ 203 h 297"/>
                <a:gd name="T22" fmla="*/ 1424 w 1450"/>
                <a:gd name="T23" fmla="*/ 234 h 297"/>
                <a:gd name="T24" fmla="*/ 1403 w 1450"/>
                <a:gd name="T25" fmla="*/ 259 h 297"/>
                <a:gd name="T26" fmla="*/ 1377 w 1450"/>
                <a:gd name="T27" fmla="*/ 276 h 297"/>
                <a:gd name="T28" fmla="*/ 1349 w 1450"/>
                <a:gd name="T29" fmla="*/ 288 h 297"/>
                <a:gd name="T30" fmla="*/ 1316 w 1450"/>
                <a:gd name="T31" fmla="*/ 295 h 297"/>
                <a:gd name="T32" fmla="*/ 1281 w 1450"/>
                <a:gd name="T33" fmla="*/ 297 h 297"/>
                <a:gd name="T34" fmla="*/ 789 w 1450"/>
                <a:gd name="T35" fmla="*/ 297 h 297"/>
                <a:gd name="T36" fmla="*/ 726 w 1450"/>
                <a:gd name="T37" fmla="*/ 297 h 297"/>
                <a:gd name="T38" fmla="*/ 726 w 1450"/>
                <a:gd name="T39" fmla="*/ 297 h 297"/>
                <a:gd name="T40" fmla="*/ 460 w 1450"/>
                <a:gd name="T41" fmla="*/ 297 h 297"/>
                <a:gd name="T42" fmla="*/ 193 w 1450"/>
                <a:gd name="T43" fmla="*/ 295 h 297"/>
                <a:gd name="T44" fmla="*/ 153 w 1450"/>
                <a:gd name="T45" fmla="*/ 294 h 297"/>
                <a:gd name="T46" fmla="*/ 115 w 1450"/>
                <a:gd name="T47" fmla="*/ 288 h 297"/>
                <a:gd name="T48" fmla="*/ 76 w 1450"/>
                <a:gd name="T49" fmla="*/ 276 h 297"/>
                <a:gd name="T50" fmla="*/ 50 w 1450"/>
                <a:gd name="T51" fmla="*/ 260 h 297"/>
                <a:gd name="T52" fmla="*/ 29 w 1450"/>
                <a:gd name="T53" fmla="*/ 238 h 297"/>
                <a:gd name="T54" fmla="*/ 14 w 1450"/>
                <a:gd name="T55" fmla="*/ 211 h 297"/>
                <a:gd name="T56" fmla="*/ 3 w 1450"/>
                <a:gd name="T57" fmla="*/ 182 h 297"/>
                <a:gd name="T58" fmla="*/ 0 w 1450"/>
                <a:gd name="T59" fmla="*/ 150 h 297"/>
                <a:gd name="T60" fmla="*/ 3 w 1450"/>
                <a:gd name="T61" fmla="*/ 121 h 297"/>
                <a:gd name="T62" fmla="*/ 15 w 1450"/>
                <a:gd name="T63" fmla="*/ 86 h 297"/>
                <a:gd name="T64" fmla="*/ 31 w 1450"/>
                <a:gd name="T65" fmla="*/ 56 h 297"/>
                <a:gd name="T66" fmla="*/ 56 w 1450"/>
                <a:gd name="T67" fmla="*/ 33 h 297"/>
                <a:gd name="T68" fmla="*/ 83 w 1450"/>
                <a:gd name="T69" fmla="*/ 16 h 297"/>
                <a:gd name="T70" fmla="*/ 117 w 1450"/>
                <a:gd name="T71" fmla="*/ 6 h 297"/>
                <a:gd name="T72" fmla="*/ 155 w 1450"/>
                <a:gd name="T73" fmla="*/ 2 h 297"/>
                <a:gd name="T74" fmla="*/ 370 w 1450"/>
                <a:gd name="T7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50" h="297">
                  <a:moveTo>
                    <a:pt x="370" y="0"/>
                  </a:moveTo>
                  <a:lnTo>
                    <a:pt x="584" y="0"/>
                  </a:lnTo>
                  <a:lnTo>
                    <a:pt x="1283" y="0"/>
                  </a:lnTo>
                  <a:lnTo>
                    <a:pt x="1326" y="6"/>
                  </a:lnTo>
                  <a:lnTo>
                    <a:pt x="1365" y="18"/>
                  </a:lnTo>
                  <a:lnTo>
                    <a:pt x="1398" y="37"/>
                  </a:lnTo>
                  <a:lnTo>
                    <a:pt x="1422" y="63"/>
                  </a:lnTo>
                  <a:lnTo>
                    <a:pt x="1441" y="93"/>
                  </a:lnTo>
                  <a:lnTo>
                    <a:pt x="1450" y="128"/>
                  </a:lnTo>
                  <a:lnTo>
                    <a:pt x="1450" y="164"/>
                  </a:lnTo>
                  <a:lnTo>
                    <a:pt x="1440" y="203"/>
                  </a:lnTo>
                  <a:lnTo>
                    <a:pt x="1424" y="234"/>
                  </a:lnTo>
                  <a:lnTo>
                    <a:pt x="1403" y="259"/>
                  </a:lnTo>
                  <a:lnTo>
                    <a:pt x="1377" y="276"/>
                  </a:lnTo>
                  <a:lnTo>
                    <a:pt x="1349" y="288"/>
                  </a:lnTo>
                  <a:lnTo>
                    <a:pt x="1316" y="295"/>
                  </a:lnTo>
                  <a:lnTo>
                    <a:pt x="1281" y="297"/>
                  </a:lnTo>
                  <a:lnTo>
                    <a:pt x="789" y="297"/>
                  </a:lnTo>
                  <a:lnTo>
                    <a:pt x="726" y="297"/>
                  </a:lnTo>
                  <a:lnTo>
                    <a:pt x="726" y="297"/>
                  </a:lnTo>
                  <a:lnTo>
                    <a:pt x="460" y="297"/>
                  </a:lnTo>
                  <a:lnTo>
                    <a:pt x="193" y="295"/>
                  </a:lnTo>
                  <a:lnTo>
                    <a:pt x="153" y="294"/>
                  </a:lnTo>
                  <a:lnTo>
                    <a:pt x="115" y="288"/>
                  </a:lnTo>
                  <a:lnTo>
                    <a:pt x="76" y="276"/>
                  </a:lnTo>
                  <a:lnTo>
                    <a:pt x="50" y="260"/>
                  </a:lnTo>
                  <a:lnTo>
                    <a:pt x="29" y="238"/>
                  </a:lnTo>
                  <a:lnTo>
                    <a:pt x="14" y="211"/>
                  </a:lnTo>
                  <a:lnTo>
                    <a:pt x="3" y="182"/>
                  </a:lnTo>
                  <a:lnTo>
                    <a:pt x="0" y="150"/>
                  </a:lnTo>
                  <a:lnTo>
                    <a:pt x="3" y="121"/>
                  </a:lnTo>
                  <a:lnTo>
                    <a:pt x="15" y="86"/>
                  </a:lnTo>
                  <a:lnTo>
                    <a:pt x="31" y="56"/>
                  </a:lnTo>
                  <a:lnTo>
                    <a:pt x="56" y="33"/>
                  </a:lnTo>
                  <a:lnTo>
                    <a:pt x="83" y="16"/>
                  </a:lnTo>
                  <a:lnTo>
                    <a:pt x="117" y="6"/>
                  </a:lnTo>
                  <a:lnTo>
                    <a:pt x="155" y="2"/>
                  </a:lnTo>
                  <a:lnTo>
                    <a:pt x="3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7880" tIns="43940" rIns="87880" bIns="439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38" name="Freeform 18"/>
            <p:cNvSpPr>
              <a:spLocks noEditPoints="1"/>
            </p:cNvSpPr>
            <p:nvPr/>
          </p:nvSpPr>
          <p:spPr bwMode="auto">
            <a:xfrm>
              <a:off x="-1879600" y="5867400"/>
              <a:ext cx="2211388" cy="2211388"/>
            </a:xfrm>
            <a:custGeom>
              <a:avLst/>
              <a:gdLst>
                <a:gd name="T0" fmla="*/ 1195 w 2786"/>
                <a:gd name="T1" fmla="*/ 1597 h 2786"/>
                <a:gd name="T2" fmla="*/ 532 w 2786"/>
                <a:gd name="T3" fmla="*/ 1540 h 2786"/>
                <a:gd name="T4" fmla="*/ 1195 w 2786"/>
                <a:gd name="T5" fmla="*/ 2203 h 2786"/>
                <a:gd name="T6" fmla="*/ 2100 w 2786"/>
                <a:gd name="T7" fmla="*/ 695 h 2786"/>
                <a:gd name="T8" fmla="*/ 1522 w 2786"/>
                <a:gd name="T9" fmla="*/ 5 h 2786"/>
                <a:gd name="T10" fmla="*/ 1752 w 2786"/>
                <a:gd name="T11" fmla="*/ 47 h 2786"/>
                <a:gd name="T12" fmla="*/ 1967 w 2786"/>
                <a:gd name="T13" fmla="*/ 124 h 2786"/>
                <a:gd name="T14" fmla="*/ 2166 w 2786"/>
                <a:gd name="T15" fmla="*/ 236 h 2786"/>
                <a:gd name="T16" fmla="*/ 2342 w 2786"/>
                <a:gd name="T17" fmla="*/ 375 h 2786"/>
                <a:gd name="T18" fmla="*/ 2494 w 2786"/>
                <a:gd name="T19" fmla="*/ 543 h 2786"/>
                <a:gd name="T20" fmla="*/ 2618 w 2786"/>
                <a:gd name="T21" fmla="*/ 731 h 2786"/>
                <a:gd name="T22" fmla="*/ 2710 w 2786"/>
                <a:gd name="T23" fmla="*/ 939 h 2786"/>
                <a:gd name="T24" fmla="*/ 2768 w 2786"/>
                <a:gd name="T25" fmla="*/ 1163 h 2786"/>
                <a:gd name="T26" fmla="*/ 2786 w 2786"/>
                <a:gd name="T27" fmla="*/ 1400 h 2786"/>
                <a:gd name="T28" fmla="*/ 2765 w 2786"/>
                <a:gd name="T29" fmla="*/ 1637 h 2786"/>
                <a:gd name="T30" fmla="*/ 2703 w 2786"/>
                <a:gd name="T31" fmla="*/ 1862 h 2786"/>
                <a:gd name="T32" fmla="*/ 2609 w 2786"/>
                <a:gd name="T33" fmla="*/ 2070 h 2786"/>
                <a:gd name="T34" fmla="*/ 2484 w 2786"/>
                <a:gd name="T35" fmla="*/ 2257 h 2786"/>
                <a:gd name="T36" fmla="*/ 2330 w 2786"/>
                <a:gd name="T37" fmla="*/ 2423 h 2786"/>
                <a:gd name="T38" fmla="*/ 2150 w 2786"/>
                <a:gd name="T39" fmla="*/ 2561 h 2786"/>
                <a:gd name="T40" fmla="*/ 1951 w 2786"/>
                <a:gd name="T41" fmla="*/ 2669 h 2786"/>
                <a:gd name="T42" fmla="*/ 1733 w 2786"/>
                <a:gd name="T43" fmla="*/ 2744 h 2786"/>
                <a:gd name="T44" fmla="*/ 1503 w 2786"/>
                <a:gd name="T45" fmla="*/ 2782 h 2786"/>
                <a:gd name="T46" fmla="*/ 1262 w 2786"/>
                <a:gd name="T47" fmla="*/ 2781 h 2786"/>
                <a:gd name="T48" fmla="*/ 1031 w 2786"/>
                <a:gd name="T49" fmla="*/ 2739 h 2786"/>
                <a:gd name="T50" fmla="*/ 815 w 2786"/>
                <a:gd name="T51" fmla="*/ 2662 h 2786"/>
                <a:gd name="T52" fmla="*/ 618 w 2786"/>
                <a:gd name="T53" fmla="*/ 2552 h 2786"/>
                <a:gd name="T54" fmla="*/ 441 w 2786"/>
                <a:gd name="T55" fmla="*/ 2412 h 2786"/>
                <a:gd name="T56" fmla="*/ 290 w 2786"/>
                <a:gd name="T57" fmla="*/ 2245 h 2786"/>
                <a:gd name="T58" fmla="*/ 167 w 2786"/>
                <a:gd name="T59" fmla="*/ 2056 h 2786"/>
                <a:gd name="T60" fmla="*/ 75 w 2786"/>
                <a:gd name="T61" fmla="*/ 1849 h 2786"/>
                <a:gd name="T62" fmla="*/ 17 w 2786"/>
                <a:gd name="T63" fmla="*/ 1623 h 2786"/>
                <a:gd name="T64" fmla="*/ 0 w 2786"/>
                <a:gd name="T65" fmla="*/ 1386 h 2786"/>
                <a:gd name="T66" fmla="*/ 21 w 2786"/>
                <a:gd name="T67" fmla="*/ 1149 h 2786"/>
                <a:gd name="T68" fmla="*/ 80 w 2786"/>
                <a:gd name="T69" fmla="*/ 923 h 2786"/>
                <a:gd name="T70" fmla="*/ 174 w 2786"/>
                <a:gd name="T71" fmla="*/ 716 h 2786"/>
                <a:gd name="T72" fmla="*/ 300 w 2786"/>
                <a:gd name="T73" fmla="*/ 527 h 2786"/>
                <a:gd name="T74" fmla="*/ 454 w 2786"/>
                <a:gd name="T75" fmla="*/ 363 h 2786"/>
                <a:gd name="T76" fmla="*/ 632 w 2786"/>
                <a:gd name="T77" fmla="*/ 225 h 2786"/>
                <a:gd name="T78" fmla="*/ 831 w 2786"/>
                <a:gd name="T79" fmla="*/ 117 h 2786"/>
                <a:gd name="T80" fmla="*/ 1049 w 2786"/>
                <a:gd name="T81" fmla="*/ 42 h 2786"/>
                <a:gd name="T82" fmla="*/ 1281 w 2786"/>
                <a:gd name="T83" fmla="*/ 4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86" h="2786">
                  <a:moveTo>
                    <a:pt x="2100" y="695"/>
                  </a:moveTo>
                  <a:lnTo>
                    <a:pt x="1195" y="1597"/>
                  </a:lnTo>
                  <a:lnTo>
                    <a:pt x="834" y="1236"/>
                  </a:lnTo>
                  <a:lnTo>
                    <a:pt x="532" y="1540"/>
                  </a:lnTo>
                  <a:lnTo>
                    <a:pt x="1195" y="2203"/>
                  </a:lnTo>
                  <a:lnTo>
                    <a:pt x="1195" y="2203"/>
                  </a:lnTo>
                  <a:lnTo>
                    <a:pt x="2402" y="997"/>
                  </a:lnTo>
                  <a:lnTo>
                    <a:pt x="2100" y="695"/>
                  </a:lnTo>
                  <a:close/>
                  <a:moveTo>
                    <a:pt x="1401" y="0"/>
                  </a:moveTo>
                  <a:lnTo>
                    <a:pt x="1522" y="5"/>
                  </a:lnTo>
                  <a:lnTo>
                    <a:pt x="1639" y="21"/>
                  </a:lnTo>
                  <a:lnTo>
                    <a:pt x="1752" y="47"/>
                  </a:lnTo>
                  <a:lnTo>
                    <a:pt x="1862" y="82"/>
                  </a:lnTo>
                  <a:lnTo>
                    <a:pt x="1967" y="124"/>
                  </a:lnTo>
                  <a:lnTo>
                    <a:pt x="2070" y="176"/>
                  </a:lnTo>
                  <a:lnTo>
                    <a:pt x="2166" y="236"/>
                  </a:lnTo>
                  <a:lnTo>
                    <a:pt x="2257" y="302"/>
                  </a:lnTo>
                  <a:lnTo>
                    <a:pt x="2342" y="375"/>
                  </a:lnTo>
                  <a:lnTo>
                    <a:pt x="2422" y="456"/>
                  </a:lnTo>
                  <a:lnTo>
                    <a:pt x="2494" y="543"/>
                  </a:lnTo>
                  <a:lnTo>
                    <a:pt x="2560" y="634"/>
                  </a:lnTo>
                  <a:lnTo>
                    <a:pt x="2618" y="731"/>
                  </a:lnTo>
                  <a:lnTo>
                    <a:pt x="2669" y="833"/>
                  </a:lnTo>
                  <a:lnTo>
                    <a:pt x="2710" y="939"/>
                  </a:lnTo>
                  <a:lnTo>
                    <a:pt x="2744" y="1049"/>
                  </a:lnTo>
                  <a:lnTo>
                    <a:pt x="2768" y="1163"/>
                  </a:lnTo>
                  <a:lnTo>
                    <a:pt x="2782" y="1279"/>
                  </a:lnTo>
                  <a:lnTo>
                    <a:pt x="2786" y="1400"/>
                  </a:lnTo>
                  <a:lnTo>
                    <a:pt x="2780" y="1520"/>
                  </a:lnTo>
                  <a:lnTo>
                    <a:pt x="2765" y="1637"/>
                  </a:lnTo>
                  <a:lnTo>
                    <a:pt x="2738" y="1751"/>
                  </a:lnTo>
                  <a:lnTo>
                    <a:pt x="2703" y="1862"/>
                  </a:lnTo>
                  <a:lnTo>
                    <a:pt x="2662" y="1967"/>
                  </a:lnTo>
                  <a:lnTo>
                    <a:pt x="2609" y="2070"/>
                  </a:lnTo>
                  <a:lnTo>
                    <a:pt x="2550" y="2166"/>
                  </a:lnTo>
                  <a:lnTo>
                    <a:pt x="2484" y="2257"/>
                  </a:lnTo>
                  <a:lnTo>
                    <a:pt x="2410" y="2342"/>
                  </a:lnTo>
                  <a:lnTo>
                    <a:pt x="2330" y="2423"/>
                  </a:lnTo>
                  <a:lnTo>
                    <a:pt x="2243" y="2494"/>
                  </a:lnTo>
                  <a:lnTo>
                    <a:pt x="2150" y="2561"/>
                  </a:lnTo>
                  <a:lnTo>
                    <a:pt x="2054" y="2618"/>
                  </a:lnTo>
                  <a:lnTo>
                    <a:pt x="1951" y="2669"/>
                  </a:lnTo>
                  <a:lnTo>
                    <a:pt x="1845" y="2711"/>
                  </a:lnTo>
                  <a:lnTo>
                    <a:pt x="1733" y="2744"/>
                  </a:lnTo>
                  <a:lnTo>
                    <a:pt x="1620" y="2767"/>
                  </a:lnTo>
                  <a:lnTo>
                    <a:pt x="1503" y="2782"/>
                  </a:lnTo>
                  <a:lnTo>
                    <a:pt x="1382" y="2786"/>
                  </a:lnTo>
                  <a:lnTo>
                    <a:pt x="1262" y="2781"/>
                  </a:lnTo>
                  <a:lnTo>
                    <a:pt x="1145" y="2765"/>
                  </a:lnTo>
                  <a:lnTo>
                    <a:pt x="1031" y="2739"/>
                  </a:lnTo>
                  <a:lnTo>
                    <a:pt x="921" y="2704"/>
                  </a:lnTo>
                  <a:lnTo>
                    <a:pt x="815" y="2662"/>
                  </a:lnTo>
                  <a:lnTo>
                    <a:pt x="714" y="2610"/>
                  </a:lnTo>
                  <a:lnTo>
                    <a:pt x="618" y="2552"/>
                  </a:lnTo>
                  <a:lnTo>
                    <a:pt x="525" y="2486"/>
                  </a:lnTo>
                  <a:lnTo>
                    <a:pt x="441" y="2412"/>
                  </a:lnTo>
                  <a:lnTo>
                    <a:pt x="361" y="2332"/>
                  </a:lnTo>
                  <a:lnTo>
                    <a:pt x="290" y="2245"/>
                  </a:lnTo>
                  <a:lnTo>
                    <a:pt x="225" y="2154"/>
                  </a:lnTo>
                  <a:lnTo>
                    <a:pt x="167" y="2056"/>
                  </a:lnTo>
                  <a:lnTo>
                    <a:pt x="117" y="1955"/>
                  </a:lnTo>
                  <a:lnTo>
                    <a:pt x="75" y="1849"/>
                  </a:lnTo>
                  <a:lnTo>
                    <a:pt x="42" y="1739"/>
                  </a:lnTo>
                  <a:lnTo>
                    <a:pt x="17" y="1623"/>
                  </a:lnTo>
                  <a:lnTo>
                    <a:pt x="3" y="1506"/>
                  </a:lnTo>
                  <a:lnTo>
                    <a:pt x="0" y="1386"/>
                  </a:lnTo>
                  <a:lnTo>
                    <a:pt x="5" y="1266"/>
                  </a:lnTo>
                  <a:lnTo>
                    <a:pt x="21" y="1149"/>
                  </a:lnTo>
                  <a:lnTo>
                    <a:pt x="45" y="1033"/>
                  </a:lnTo>
                  <a:lnTo>
                    <a:pt x="80" y="923"/>
                  </a:lnTo>
                  <a:lnTo>
                    <a:pt x="124" y="817"/>
                  </a:lnTo>
                  <a:lnTo>
                    <a:pt x="174" y="716"/>
                  </a:lnTo>
                  <a:lnTo>
                    <a:pt x="234" y="618"/>
                  </a:lnTo>
                  <a:lnTo>
                    <a:pt x="300" y="527"/>
                  </a:lnTo>
                  <a:lnTo>
                    <a:pt x="373" y="442"/>
                  </a:lnTo>
                  <a:lnTo>
                    <a:pt x="454" y="363"/>
                  </a:lnTo>
                  <a:lnTo>
                    <a:pt x="539" y="290"/>
                  </a:lnTo>
                  <a:lnTo>
                    <a:pt x="632" y="225"/>
                  </a:lnTo>
                  <a:lnTo>
                    <a:pt x="729" y="168"/>
                  </a:lnTo>
                  <a:lnTo>
                    <a:pt x="831" y="117"/>
                  </a:lnTo>
                  <a:lnTo>
                    <a:pt x="937" y="75"/>
                  </a:lnTo>
                  <a:lnTo>
                    <a:pt x="1049" y="42"/>
                  </a:lnTo>
                  <a:lnTo>
                    <a:pt x="1162" y="19"/>
                  </a:lnTo>
                  <a:lnTo>
                    <a:pt x="1281" y="4"/>
                  </a:lnTo>
                  <a:lnTo>
                    <a:pt x="1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7880" tIns="43940" rIns="87880" bIns="439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7803" y="2424247"/>
            <a:ext cx="745366" cy="6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8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94"/>
            <a:ext cx="12188825" cy="6894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893"/>
            <a:ext cx="12188825" cy="6877475"/>
          </a:xfrm>
          <a:prstGeom prst="rect">
            <a:avLst/>
          </a:prstGeom>
          <a:gradFill>
            <a:gsLst>
              <a:gs pos="10000">
                <a:schemeClr val="tx1">
                  <a:alpha val="71000"/>
                </a:schemeClr>
              </a:gs>
              <a:gs pos="100000">
                <a:schemeClr val="tx1">
                  <a:alpha val="81000"/>
                </a:schemeClr>
              </a:gs>
              <a:gs pos="76000">
                <a:srgbClr val="000000">
                  <a:alpha val="26000"/>
                </a:srgbClr>
              </a:gs>
              <a:gs pos="42000">
                <a:schemeClr val="tx1">
                  <a:alpha val="2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799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84" y="6090897"/>
            <a:ext cx="1822000" cy="468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62" y="5979172"/>
            <a:ext cx="1071400" cy="6922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72175" y="2635326"/>
            <a:ext cx="7472949" cy="1360289"/>
            <a:chOff x="-232064" y="3790819"/>
            <a:chExt cx="7474896" cy="1360643"/>
          </a:xfrm>
        </p:grpSpPr>
        <p:sp>
          <p:nvSpPr>
            <p:cNvPr id="17" name="Rectangle 16"/>
            <p:cNvSpPr/>
            <p:nvPr/>
          </p:nvSpPr>
          <p:spPr>
            <a:xfrm>
              <a:off x="-232064" y="3790819"/>
              <a:ext cx="3925455" cy="1360643"/>
            </a:xfrm>
            <a:prstGeom prst="rect">
              <a:avLst/>
            </a:prstGeom>
            <a:solidFill>
              <a:srgbClr val="000000">
                <a:alpha val="4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310878" y="3919166"/>
              <a:ext cx="6931954" cy="1232296"/>
            </a:xfrm>
            <a:prstGeom prst="rect">
              <a:avLst/>
            </a:prstGeom>
          </p:spPr>
          <p:txBody>
            <a:bodyPr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SG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Thank You</a:t>
              </a:r>
            </a:p>
          </p:txBody>
        </p:sp>
      </p:grpSp>
      <p:sp>
        <p:nvSpPr>
          <p:cNvPr id="27" name="Subtitle 2"/>
          <p:cNvSpPr txBox="1">
            <a:spLocks/>
          </p:cNvSpPr>
          <p:nvPr/>
        </p:nvSpPr>
        <p:spPr>
          <a:xfrm>
            <a:off x="4136814" y="3439630"/>
            <a:ext cx="3721284" cy="3933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SG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www.imda.gov.sg / www.pdpc.gov.sg</a:t>
            </a:r>
          </a:p>
        </p:txBody>
      </p:sp>
    </p:spTree>
    <p:extLst>
      <p:ext uri="{BB962C8B-B14F-4D97-AF65-F5344CB8AC3E}">
        <p14:creationId xmlns:p14="http://schemas.microsoft.com/office/powerpoint/2010/main" val="39096665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Op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lternate Cover_Plain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r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lternate_Divider_Plain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d Cover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lternate_End Cover_Plain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B3F7689534E42917F78D80E5DE1DC" ma:contentTypeVersion="1" ma:contentTypeDescription="Create a new document." ma:contentTypeScope="" ma:versionID="4ff2401318db9c49947bcf18ce41fd7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6B55BE-C010-4318-A925-57104EDD2D24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http://schemas.microsoft.com/sharepoint/v3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544322E-0801-4489-A21A-AE294529487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D5EABF-6836-420B-A639-A927C4F1B9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289</Words>
  <Application>Microsoft Office PowerPoint</Application>
  <PresentationFormat>Benutzerdefiniert</PresentationFormat>
  <Paragraphs>62</Paragraphs>
  <Slides>9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7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Cover Options</vt:lpstr>
      <vt:lpstr>Alternate Cover_Plain Options</vt:lpstr>
      <vt:lpstr>Content_Template</vt:lpstr>
      <vt:lpstr>Divider Options</vt:lpstr>
      <vt:lpstr>Alternate_Divider_Plain Options</vt:lpstr>
      <vt:lpstr>End Cover Options</vt:lpstr>
      <vt:lpstr>Alternate_End Cover_Plain Options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DDB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DDB DDB</dc:creator>
  <cp:lastModifiedBy>Stars</cp:lastModifiedBy>
  <cp:revision>348</cp:revision>
  <dcterms:created xsi:type="dcterms:W3CDTF">2018-04-24T09:53:12Z</dcterms:created>
  <dcterms:modified xsi:type="dcterms:W3CDTF">2019-03-07T09:24:10Z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0x010100A71B3F7689534E42917F78D80E5DE1DC</vt:lpwstr>
  </property>
</Properties>
</file>